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2A_50604CB9.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4"/>
  </p:sldMasterIdLst>
  <p:notesMasterIdLst>
    <p:notesMasterId r:id="rId30"/>
  </p:notesMasterIdLst>
  <p:sldIdLst>
    <p:sldId id="283" r:id="rId5"/>
    <p:sldId id="272" r:id="rId6"/>
    <p:sldId id="284" r:id="rId7"/>
    <p:sldId id="304" r:id="rId8"/>
    <p:sldId id="277" r:id="rId9"/>
    <p:sldId id="305" r:id="rId10"/>
    <p:sldId id="271" r:id="rId11"/>
    <p:sldId id="282" r:id="rId12"/>
    <p:sldId id="306" r:id="rId13"/>
    <p:sldId id="307" r:id="rId14"/>
    <p:sldId id="308" r:id="rId15"/>
    <p:sldId id="310" r:id="rId16"/>
    <p:sldId id="311" r:id="rId17"/>
    <p:sldId id="291" r:id="rId18"/>
    <p:sldId id="293" r:id="rId19"/>
    <p:sldId id="294" r:id="rId20"/>
    <p:sldId id="315" r:id="rId21"/>
    <p:sldId id="296" r:id="rId22"/>
    <p:sldId id="298" r:id="rId23"/>
    <p:sldId id="312" r:id="rId24"/>
    <p:sldId id="313" r:id="rId25"/>
    <p:sldId id="314" r:id="rId26"/>
    <p:sldId id="316" r:id="rId27"/>
    <p:sldId id="302" r:id="rId28"/>
    <p:sldId id="30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BE607-46BF-1F3A-1524-71F0F6236980}" name="Brenna Mefford" initials="BM" userId="S::brenna.mefford@wilsonwatergroup.com::64fdc9ff-029d-4c10-be68-30844d4c0c1d" providerId="AD"/>
  <p188:author id="{4224C4C2-AC47-7ACE-664F-9AC61117F0BE}" name="Erin Wilson" initials="EW" userId="S::erin.wilson@wilsonwatergroup.com::01642f22-b090-417c-ae3f-7983afa8e6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82110" autoAdjust="0"/>
  </p:normalViewPr>
  <p:slideViewPr>
    <p:cSldViewPr snapToGrid="0">
      <p:cViewPr varScale="1">
        <p:scale>
          <a:sx n="93" d="100"/>
          <a:sy n="93" d="100"/>
        </p:scale>
        <p:origin x="63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comments/modernComment_12A_50604CB9.xml><?xml version="1.0" encoding="utf-8"?>
<p188:cmLst xmlns:a="http://schemas.openxmlformats.org/drawingml/2006/main" xmlns:r="http://schemas.openxmlformats.org/officeDocument/2006/relationships" xmlns:p188="http://schemas.microsoft.com/office/powerpoint/2018/8/main">
  <p188:cm id="{1A53AA30-4098-425B-BFB1-06CBAE1FBF47}" authorId="{6E6BE607-46BF-1F3A-1524-71F0F6236980}" created="2023-10-25T20:25:03.749">
    <pc:sldMkLst xmlns:pc="http://schemas.microsoft.com/office/powerpoint/2013/main/command">
      <pc:docMk/>
      <pc:sldMk cId="1348488377" sldId="298"/>
    </pc:sldMkLst>
    <p188:txBody>
      <a:bodyPr/>
      <a:lstStyle/>
      <a:p>
        <a:r>
          <a:rPr lang="en-US"/>
          <a:t>If possible it would be quicker and less confusing to just put all of the state outreach onto one page like this rather than have the states jump in and out again. Although we understand you really want to make it clear that the states are doing this and not the ucrc. So we also included the states slides incase you just want to go with those.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11/2/2023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dirty="0"/>
          </a:p>
        </p:txBody>
      </p:sp>
    </p:spTree>
    <p:extLst>
      <p:ext uri="{BB962C8B-B14F-4D97-AF65-F5344CB8AC3E}">
        <p14:creationId xmlns:p14="http://schemas.microsoft.com/office/powerpoint/2010/main" val="800879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10</a:t>
            </a:fld>
            <a:endParaRPr lang="en-US" dirty="0"/>
          </a:p>
        </p:txBody>
      </p:sp>
    </p:spTree>
    <p:extLst>
      <p:ext uri="{BB962C8B-B14F-4D97-AF65-F5344CB8AC3E}">
        <p14:creationId xmlns:p14="http://schemas.microsoft.com/office/powerpoint/2010/main" val="276071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11</a:t>
            </a:fld>
            <a:endParaRPr lang="en-US" dirty="0"/>
          </a:p>
        </p:txBody>
      </p:sp>
    </p:spTree>
    <p:extLst>
      <p:ext uri="{BB962C8B-B14F-4D97-AF65-F5344CB8AC3E}">
        <p14:creationId xmlns:p14="http://schemas.microsoft.com/office/powerpoint/2010/main" val="119827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12</a:t>
            </a:fld>
            <a:endParaRPr lang="en-US" dirty="0"/>
          </a:p>
        </p:txBody>
      </p:sp>
    </p:spTree>
    <p:extLst>
      <p:ext uri="{BB962C8B-B14F-4D97-AF65-F5344CB8AC3E}">
        <p14:creationId xmlns:p14="http://schemas.microsoft.com/office/powerpoint/2010/main" val="1980591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13</a:t>
            </a:fld>
            <a:endParaRPr lang="en-US" dirty="0"/>
          </a:p>
        </p:txBody>
      </p:sp>
    </p:spTree>
    <p:extLst>
      <p:ext uri="{BB962C8B-B14F-4D97-AF65-F5344CB8AC3E}">
        <p14:creationId xmlns:p14="http://schemas.microsoft.com/office/powerpoint/2010/main" val="275583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B3765-1535-41FB-A927-AAD2D1E85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18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15</a:t>
            </a:fld>
            <a:endParaRPr lang="en-US" dirty="0"/>
          </a:p>
        </p:txBody>
      </p:sp>
    </p:spTree>
    <p:extLst>
      <p:ext uri="{BB962C8B-B14F-4D97-AF65-F5344CB8AC3E}">
        <p14:creationId xmlns:p14="http://schemas.microsoft.com/office/powerpoint/2010/main" val="2189943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16</a:t>
            </a:fld>
            <a:endParaRPr lang="en-US" dirty="0"/>
          </a:p>
        </p:txBody>
      </p:sp>
    </p:spTree>
    <p:extLst>
      <p:ext uri="{BB962C8B-B14F-4D97-AF65-F5344CB8AC3E}">
        <p14:creationId xmlns:p14="http://schemas.microsoft.com/office/powerpoint/2010/main" val="305362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17</a:t>
            </a:fld>
            <a:endParaRPr lang="en-US" dirty="0"/>
          </a:p>
        </p:txBody>
      </p:sp>
    </p:spTree>
    <p:extLst>
      <p:ext uri="{BB962C8B-B14F-4D97-AF65-F5344CB8AC3E}">
        <p14:creationId xmlns:p14="http://schemas.microsoft.com/office/powerpoint/2010/main" val="2747814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18</a:t>
            </a:fld>
            <a:endParaRPr lang="en-US" dirty="0"/>
          </a:p>
        </p:txBody>
      </p:sp>
    </p:spTree>
    <p:extLst>
      <p:ext uri="{BB962C8B-B14F-4D97-AF65-F5344CB8AC3E}">
        <p14:creationId xmlns:p14="http://schemas.microsoft.com/office/powerpoint/2010/main" val="4201407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19</a:t>
            </a:fld>
            <a:endParaRPr lang="en-US" dirty="0"/>
          </a:p>
        </p:txBody>
      </p:sp>
    </p:spTree>
    <p:extLst>
      <p:ext uri="{BB962C8B-B14F-4D97-AF65-F5344CB8AC3E}">
        <p14:creationId xmlns:p14="http://schemas.microsoft.com/office/powerpoint/2010/main" val="295128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dirty="0"/>
          </a:p>
        </p:txBody>
      </p:sp>
    </p:spTree>
    <p:extLst>
      <p:ext uri="{BB962C8B-B14F-4D97-AF65-F5344CB8AC3E}">
        <p14:creationId xmlns:p14="http://schemas.microsoft.com/office/powerpoint/2010/main" val="57740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20</a:t>
            </a:fld>
            <a:endParaRPr lang="en-US" dirty="0"/>
          </a:p>
        </p:txBody>
      </p:sp>
    </p:spTree>
    <p:extLst>
      <p:ext uri="{BB962C8B-B14F-4D97-AF65-F5344CB8AC3E}">
        <p14:creationId xmlns:p14="http://schemas.microsoft.com/office/powerpoint/2010/main" val="122542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21</a:t>
            </a:fld>
            <a:endParaRPr lang="en-US" dirty="0"/>
          </a:p>
        </p:txBody>
      </p:sp>
    </p:spTree>
    <p:extLst>
      <p:ext uri="{BB962C8B-B14F-4D97-AF65-F5344CB8AC3E}">
        <p14:creationId xmlns:p14="http://schemas.microsoft.com/office/powerpoint/2010/main" val="2810867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22</a:t>
            </a:fld>
            <a:endParaRPr lang="en-US" dirty="0"/>
          </a:p>
        </p:txBody>
      </p:sp>
    </p:spTree>
    <p:extLst>
      <p:ext uri="{BB962C8B-B14F-4D97-AF65-F5344CB8AC3E}">
        <p14:creationId xmlns:p14="http://schemas.microsoft.com/office/powerpoint/2010/main" val="3904648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23</a:t>
            </a:fld>
            <a:endParaRPr lang="en-US" dirty="0"/>
          </a:p>
        </p:txBody>
      </p:sp>
    </p:spTree>
    <p:extLst>
      <p:ext uri="{BB962C8B-B14F-4D97-AF65-F5344CB8AC3E}">
        <p14:creationId xmlns:p14="http://schemas.microsoft.com/office/powerpoint/2010/main" val="1241824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24</a:t>
            </a:fld>
            <a:endParaRPr lang="en-US" dirty="0"/>
          </a:p>
        </p:txBody>
      </p:sp>
    </p:spTree>
    <p:extLst>
      <p:ext uri="{BB962C8B-B14F-4D97-AF65-F5344CB8AC3E}">
        <p14:creationId xmlns:p14="http://schemas.microsoft.com/office/powerpoint/2010/main" val="784374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25</a:t>
            </a:fld>
            <a:endParaRPr lang="en-US" dirty="0"/>
          </a:p>
        </p:txBody>
      </p:sp>
    </p:spTree>
    <p:extLst>
      <p:ext uri="{BB962C8B-B14F-4D97-AF65-F5344CB8AC3E}">
        <p14:creationId xmlns:p14="http://schemas.microsoft.com/office/powerpoint/2010/main" val="3187273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dirty="0"/>
          </a:p>
        </p:txBody>
      </p:sp>
    </p:spTree>
    <p:extLst>
      <p:ext uri="{BB962C8B-B14F-4D97-AF65-F5344CB8AC3E}">
        <p14:creationId xmlns:p14="http://schemas.microsoft.com/office/powerpoint/2010/main" val="386704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dirty="0"/>
          </a:p>
        </p:txBody>
      </p:sp>
    </p:spTree>
    <p:extLst>
      <p:ext uri="{BB962C8B-B14F-4D97-AF65-F5344CB8AC3E}">
        <p14:creationId xmlns:p14="http://schemas.microsoft.com/office/powerpoint/2010/main" val="4106963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5</a:t>
            </a:fld>
            <a:endParaRPr lang="en-US" dirty="0"/>
          </a:p>
        </p:txBody>
      </p:sp>
    </p:spTree>
    <p:extLst>
      <p:ext uri="{BB962C8B-B14F-4D97-AF65-F5344CB8AC3E}">
        <p14:creationId xmlns:p14="http://schemas.microsoft.com/office/powerpoint/2010/main" val="3327393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6</a:t>
            </a:fld>
            <a:endParaRPr lang="en-US" dirty="0"/>
          </a:p>
        </p:txBody>
      </p:sp>
    </p:spTree>
    <p:extLst>
      <p:ext uri="{BB962C8B-B14F-4D97-AF65-F5344CB8AC3E}">
        <p14:creationId xmlns:p14="http://schemas.microsoft.com/office/powerpoint/2010/main" val="171068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dirty="0"/>
          </a:p>
        </p:txBody>
      </p:sp>
    </p:spTree>
    <p:extLst>
      <p:ext uri="{BB962C8B-B14F-4D97-AF65-F5344CB8AC3E}">
        <p14:creationId xmlns:p14="http://schemas.microsoft.com/office/powerpoint/2010/main" val="416042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8</a:t>
            </a:fld>
            <a:endParaRPr lang="en-US" dirty="0"/>
          </a:p>
        </p:txBody>
      </p:sp>
    </p:spTree>
    <p:extLst>
      <p:ext uri="{BB962C8B-B14F-4D97-AF65-F5344CB8AC3E}">
        <p14:creationId xmlns:p14="http://schemas.microsoft.com/office/powerpoint/2010/main" val="170074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9</a:t>
            </a:fld>
            <a:endParaRPr lang="en-US" dirty="0"/>
          </a:p>
        </p:txBody>
      </p:sp>
    </p:spTree>
    <p:extLst>
      <p:ext uri="{BB962C8B-B14F-4D97-AF65-F5344CB8AC3E}">
        <p14:creationId xmlns:p14="http://schemas.microsoft.com/office/powerpoint/2010/main" val="364803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5AAD0B-39D9-475F-9FF2-6F56D87ED7BE}"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a:t>DRAFT - Confidential Information per 2020 JDA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243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96DA34-6BBD-41BD-A32E-7CD4AC8DC95A}"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a:t>DRAFT - Confidential Information per 2020 JDA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163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B9D080-3DB2-4959-97D8-E2886B8975FE}"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a:t>DRAFT - Confidential Information per 2020 JDA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108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1EBB2-3581-4733-992C-CD15DD0CCE40}"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a:t>DRAFT - Confidential Information per 2020 JDA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712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7EF919-A4A2-40A9-81C6-7777FFDA4940}" type="datetime1">
              <a:rPr lang="en-US" smtClean="0"/>
              <a:t>11/2/2023</a:t>
            </a:fld>
            <a:endParaRPr lang="en-US" dirty="0"/>
          </a:p>
        </p:txBody>
      </p:sp>
      <p:sp>
        <p:nvSpPr>
          <p:cNvPr id="5" name="Footer Placeholder 4"/>
          <p:cNvSpPr>
            <a:spLocks noGrp="1"/>
          </p:cNvSpPr>
          <p:nvPr>
            <p:ph type="ftr" sz="quarter" idx="11"/>
          </p:nvPr>
        </p:nvSpPr>
        <p:spPr/>
        <p:txBody>
          <a:bodyPr/>
          <a:lstStyle/>
          <a:p>
            <a:r>
              <a:rPr lang="en-US"/>
              <a:t>DRAFT - Confidential Information per 2020 JDA</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0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D4CBC0-9AFD-4273-A2A5-E2B18690B6AE}" type="datetime1">
              <a:rPr lang="en-US" smtClean="0"/>
              <a:t>11/2/2023</a:t>
            </a:fld>
            <a:endParaRPr lang="en-US" dirty="0"/>
          </a:p>
        </p:txBody>
      </p:sp>
      <p:sp>
        <p:nvSpPr>
          <p:cNvPr id="6" name="Footer Placeholder 5"/>
          <p:cNvSpPr>
            <a:spLocks noGrp="1"/>
          </p:cNvSpPr>
          <p:nvPr>
            <p:ph type="ftr" sz="quarter" idx="11"/>
          </p:nvPr>
        </p:nvSpPr>
        <p:spPr/>
        <p:txBody>
          <a:bodyPr/>
          <a:lstStyle/>
          <a:p>
            <a:r>
              <a:rPr lang="en-US"/>
              <a:t>DRAFT - Confidential Information per 2020 JDA</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9804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77EB9F-858E-4F45-8182-B79554BC8FB5}" type="datetime1">
              <a:rPr lang="en-US" smtClean="0"/>
              <a:t>11/2/2023</a:t>
            </a:fld>
            <a:endParaRPr lang="en-US" dirty="0"/>
          </a:p>
        </p:txBody>
      </p:sp>
      <p:sp>
        <p:nvSpPr>
          <p:cNvPr id="8" name="Footer Placeholder 7"/>
          <p:cNvSpPr>
            <a:spLocks noGrp="1"/>
          </p:cNvSpPr>
          <p:nvPr>
            <p:ph type="ftr" sz="quarter" idx="11"/>
          </p:nvPr>
        </p:nvSpPr>
        <p:spPr/>
        <p:txBody>
          <a:bodyPr/>
          <a:lstStyle/>
          <a:p>
            <a:r>
              <a:rPr lang="en-US"/>
              <a:t>DRAFT - Confidential Information per 2020 JDA</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7213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BD26F8-8761-4022-94C6-6B73A4790222}" type="datetime1">
              <a:rPr lang="en-US" smtClean="0"/>
              <a:t>11/2/2023</a:t>
            </a:fld>
            <a:endParaRPr lang="en-US" dirty="0"/>
          </a:p>
        </p:txBody>
      </p:sp>
      <p:sp>
        <p:nvSpPr>
          <p:cNvPr id="4" name="Footer Placeholder 3"/>
          <p:cNvSpPr>
            <a:spLocks noGrp="1"/>
          </p:cNvSpPr>
          <p:nvPr>
            <p:ph type="ftr" sz="quarter" idx="11"/>
          </p:nvPr>
        </p:nvSpPr>
        <p:spPr/>
        <p:txBody>
          <a:bodyPr/>
          <a:lstStyle/>
          <a:p>
            <a:r>
              <a:rPr lang="en-US"/>
              <a:t>DRAFT - Confidential Information per 2020 JDA</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220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9479385-24F2-4F5B-B59B-3DF7888CE95D}" type="datetime1">
              <a:rPr lang="en-US" smtClean="0"/>
              <a:t>11/2/2023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DRAFT - Confidential Information per 2020 JDA</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107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3F858A7-6D64-4E45-8985-6DE9D2579357}" type="datetime1">
              <a:rPr lang="en-US" smtClean="0"/>
              <a:t>11/2/2023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DRAFT - Confidential Information per 2020 JDA</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88032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D25E81-20D2-4054-A450-38A3BDEF166E}" type="datetime1">
              <a:rPr lang="en-US" smtClean="0"/>
              <a:t>11/2/2023</a:t>
            </a:fld>
            <a:endParaRPr lang="en-US" dirty="0"/>
          </a:p>
        </p:txBody>
      </p:sp>
      <p:sp>
        <p:nvSpPr>
          <p:cNvPr id="6" name="Footer Placeholder 5"/>
          <p:cNvSpPr>
            <a:spLocks noGrp="1"/>
          </p:cNvSpPr>
          <p:nvPr>
            <p:ph type="ftr" sz="quarter" idx="11"/>
          </p:nvPr>
        </p:nvSpPr>
        <p:spPr/>
        <p:txBody>
          <a:bodyPr/>
          <a:lstStyle/>
          <a:p>
            <a:r>
              <a:rPr lang="en-US"/>
              <a:t>DRAFT - Confidential Information per 2020 JDA</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1520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0EFCA6D-F817-4479-AC23-AAAA1F52AC76}" type="datetime1">
              <a:rPr lang="en-US" smtClean="0"/>
              <a:t>11/2/2023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DRAFT - Confidential Information per 2020 JDA</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34198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ucrcommission.com/draft-scpp-2024-application-for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cra.utah.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2A_50604CB9.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cra.utah.gov/" TargetMode="Externa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ucrcommission.com/draft-scpp-2024-application-for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hyperlink" Target="http://www.ucrcommission.com/system-conservation-pilot-program-in-202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scpp@ucrcommissio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B732-26DE-BA37-AE65-92EFEE8E772D}"/>
              </a:ext>
            </a:extLst>
          </p:cNvPr>
          <p:cNvSpPr>
            <a:spLocks noGrp="1"/>
          </p:cNvSpPr>
          <p:nvPr>
            <p:ph type="ctrTitle"/>
          </p:nvPr>
        </p:nvSpPr>
        <p:spPr>
          <a:xfrm>
            <a:off x="2557104" y="403654"/>
            <a:ext cx="9144000" cy="4995382"/>
          </a:xfrm>
        </p:spPr>
        <p:txBody>
          <a:bodyPr>
            <a:normAutofit fontScale="90000"/>
          </a:bodyPr>
          <a:lstStyle/>
          <a:p>
            <a:pPr algn="ctr"/>
            <a:br>
              <a:rPr lang="en-US" sz="6000" dirty="0"/>
            </a:br>
            <a:r>
              <a:rPr lang="en-US" sz="6000" dirty="0"/>
              <a:t>\</a:t>
            </a:r>
            <a:br>
              <a:rPr lang="en-US" sz="6000" dirty="0"/>
            </a:br>
            <a:br>
              <a:rPr lang="en-US" sz="6000" dirty="0"/>
            </a:br>
            <a:br>
              <a:rPr lang="en-US" sz="6000" dirty="0"/>
            </a:br>
            <a:br>
              <a:rPr lang="en-US" sz="6000" dirty="0"/>
            </a:br>
            <a:br>
              <a:rPr lang="en-US" sz="6000" dirty="0"/>
            </a:br>
            <a:r>
              <a:rPr lang="en-US" sz="6000" dirty="0"/>
              <a:t>Upper  Colorado River Commission</a:t>
            </a:r>
            <a:br>
              <a:rPr lang="en-US" sz="6000" dirty="0"/>
            </a:br>
            <a:r>
              <a:rPr lang="en-US" sz="6000" dirty="0"/>
              <a:t> System Conservation Pilot Program (SCPP)</a:t>
            </a:r>
            <a:br>
              <a:rPr lang="en-US" sz="6000" dirty="0"/>
            </a:br>
            <a:br>
              <a:rPr lang="en-US" sz="6000" dirty="0"/>
            </a:br>
            <a:r>
              <a:rPr lang="en-US" sz="6000" dirty="0"/>
              <a:t>SCPP 2024 Kick-off Webinar</a:t>
            </a:r>
          </a:p>
        </p:txBody>
      </p:sp>
      <p:sp>
        <p:nvSpPr>
          <p:cNvPr id="3" name="Subtitle 2">
            <a:extLst>
              <a:ext uri="{FF2B5EF4-FFF2-40B4-BE49-F238E27FC236}">
                <a16:creationId xmlns:a16="http://schemas.microsoft.com/office/drawing/2014/main" id="{9622FE19-DCD0-3BA6-9F46-46AEA0DCAA7F}"/>
              </a:ext>
            </a:extLst>
          </p:cNvPr>
          <p:cNvSpPr>
            <a:spLocks noGrp="1"/>
          </p:cNvSpPr>
          <p:nvPr>
            <p:ph type="subTitle" idx="1"/>
          </p:nvPr>
        </p:nvSpPr>
        <p:spPr>
          <a:xfrm>
            <a:off x="5424617" y="5505638"/>
            <a:ext cx="3202916" cy="491508"/>
          </a:xfrm>
        </p:spPr>
        <p:txBody>
          <a:bodyPr/>
          <a:lstStyle/>
          <a:p>
            <a:r>
              <a:rPr lang="en-US" dirty="0"/>
              <a:t>OCTOBER 27, 2023</a:t>
            </a:r>
          </a:p>
        </p:txBody>
      </p:sp>
      <p:sp>
        <p:nvSpPr>
          <p:cNvPr id="5" name="Slide Number Placeholder 4">
            <a:extLst>
              <a:ext uri="{FF2B5EF4-FFF2-40B4-BE49-F238E27FC236}">
                <a16:creationId xmlns:a16="http://schemas.microsoft.com/office/drawing/2014/main" id="{13029382-34BF-706B-D712-2427CDAFDF9E}"/>
              </a:ext>
            </a:extLst>
          </p:cNvPr>
          <p:cNvSpPr>
            <a:spLocks noGrp="1"/>
          </p:cNvSpPr>
          <p:nvPr>
            <p:ph type="sldNum" sz="quarter" idx="12"/>
          </p:nvPr>
        </p:nvSpPr>
        <p:spPr/>
        <p:txBody>
          <a:bodyPr/>
          <a:lstStyle/>
          <a:p>
            <a:fld id="{6D22F896-40B5-4ADD-8801-0D06FADFA095}" type="slidenum">
              <a:rPr lang="en-US" smtClean="0"/>
              <a:pPr/>
              <a:t>1</a:t>
            </a:fld>
            <a:endParaRPr lang="en-US" dirty="0"/>
          </a:p>
        </p:txBody>
      </p:sp>
      <p:pic>
        <p:nvPicPr>
          <p:cNvPr id="7" name="Picture 6">
            <a:extLst>
              <a:ext uri="{FF2B5EF4-FFF2-40B4-BE49-F238E27FC236}">
                <a16:creationId xmlns:a16="http://schemas.microsoft.com/office/drawing/2014/main" id="{198338A0-689A-EF13-0232-C3BFCE9DE1C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0896" y="978299"/>
            <a:ext cx="3025347" cy="3025347"/>
          </a:xfrm>
          <a:prstGeom prst="rect">
            <a:avLst/>
          </a:prstGeom>
        </p:spPr>
      </p:pic>
    </p:spTree>
    <p:extLst>
      <p:ext uri="{BB962C8B-B14F-4D97-AF65-F5344CB8AC3E}">
        <p14:creationId xmlns:p14="http://schemas.microsoft.com/office/powerpoint/2010/main" val="2994572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D557B8-1AD6-0E2B-D8A4-74E3F471BE65}"/>
              </a:ext>
            </a:extLst>
          </p:cNvPr>
          <p:cNvSpPr>
            <a:spLocks noGrp="1"/>
          </p:cNvSpPr>
          <p:nvPr>
            <p:ph type="sldNum" sz="quarter" idx="12"/>
          </p:nvPr>
        </p:nvSpPr>
        <p:spPr/>
        <p:txBody>
          <a:bodyPr/>
          <a:lstStyle/>
          <a:p>
            <a:fld id="{6D22F896-40B5-4ADD-8801-0D06FADFA095}" type="slidenum">
              <a:rPr lang="en-US" smtClean="0"/>
              <a:t>10</a:t>
            </a:fld>
            <a:endParaRPr lang="en-US" dirty="0"/>
          </a:p>
        </p:txBody>
      </p:sp>
      <p:graphicFrame>
        <p:nvGraphicFramePr>
          <p:cNvPr id="3" name="Table 2">
            <a:extLst>
              <a:ext uri="{FF2B5EF4-FFF2-40B4-BE49-F238E27FC236}">
                <a16:creationId xmlns:a16="http://schemas.microsoft.com/office/drawing/2014/main" id="{D64EA480-BFFD-D72E-1F85-9E98B697DE6B}"/>
              </a:ext>
            </a:extLst>
          </p:cNvPr>
          <p:cNvGraphicFramePr>
            <a:graphicFrameLocks noGrp="1"/>
          </p:cNvGraphicFramePr>
          <p:nvPr>
            <p:extLst>
              <p:ext uri="{D42A27DB-BD31-4B8C-83A1-F6EECF244321}">
                <p14:modId xmlns:p14="http://schemas.microsoft.com/office/powerpoint/2010/main" val="1752500025"/>
              </p:ext>
            </p:extLst>
          </p:nvPr>
        </p:nvGraphicFramePr>
        <p:xfrm>
          <a:off x="1646517" y="1594037"/>
          <a:ext cx="8368050" cy="4416854"/>
        </p:xfrm>
        <a:graphic>
          <a:graphicData uri="http://schemas.openxmlformats.org/drawingml/2006/table">
            <a:tbl>
              <a:tblPr/>
              <a:tblGrid>
                <a:gridCol w="1482584">
                  <a:extLst>
                    <a:ext uri="{9D8B030D-6E8A-4147-A177-3AD203B41FA5}">
                      <a16:colId xmlns:a16="http://schemas.microsoft.com/office/drawing/2014/main" val="3184765013"/>
                    </a:ext>
                  </a:extLst>
                </a:gridCol>
                <a:gridCol w="1910253">
                  <a:extLst>
                    <a:ext uri="{9D8B030D-6E8A-4147-A177-3AD203B41FA5}">
                      <a16:colId xmlns:a16="http://schemas.microsoft.com/office/drawing/2014/main" val="1876622197"/>
                    </a:ext>
                  </a:extLst>
                </a:gridCol>
                <a:gridCol w="2295155">
                  <a:extLst>
                    <a:ext uri="{9D8B030D-6E8A-4147-A177-3AD203B41FA5}">
                      <a16:colId xmlns:a16="http://schemas.microsoft.com/office/drawing/2014/main" val="1561015703"/>
                    </a:ext>
                  </a:extLst>
                </a:gridCol>
                <a:gridCol w="1340029">
                  <a:extLst>
                    <a:ext uri="{9D8B030D-6E8A-4147-A177-3AD203B41FA5}">
                      <a16:colId xmlns:a16="http://schemas.microsoft.com/office/drawing/2014/main" val="3176083036"/>
                    </a:ext>
                  </a:extLst>
                </a:gridCol>
                <a:gridCol w="1340029">
                  <a:extLst>
                    <a:ext uri="{9D8B030D-6E8A-4147-A177-3AD203B41FA5}">
                      <a16:colId xmlns:a16="http://schemas.microsoft.com/office/drawing/2014/main" val="3206561048"/>
                    </a:ext>
                  </a:extLst>
                </a:gridCol>
              </a:tblGrid>
              <a:tr h="307219">
                <a:tc>
                  <a:txBody>
                    <a:bodyPr/>
                    <a:lstStyle/>
                    <a:p>
                      <a:pPr algn="ctr" fontAlgn="b"/>
                      <a:r>
                        <a:rPr lang="en-US" sz="1200" b="1" i="0" u="none" strike="noStrike" dirty="0">
                          <a:solidFill>
                            <a:srgbClr val="000000"/>
                          </a:solidFill>
                          <a:effectLst/>
                          <a:latin typeface="Calibri" panose="020F0502020204030204" pitchFamily="34" charset="0"/>
                        </a:rPr>
                        <a:t>State</a:t>
                      </a:r>
                    </a:p>
                  </a:txBody>
                  <a:tcPr marL="6982" marR="6982" marT="6982" marB="0" anchor="b">
                    <a:lnL>
                      <a:noFill/>
                    </a:lnL>
                    <a:lnR>
                      <a:noFill/>
                    </a:lnR>
                    <a:lnT>
                      <a:noFill/>
                    </a:lnT>
                    <a:lnB>
                      <a:noFill/>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Project Type</a:t>
                      </a:r>
                    </a:p>
                  </a:txBody>
                  <a:tcPr marL="6982" marR="6982" marT="6982" marB="0" anchor="b">
                    <a:lnL>
                      <a:noFill/>
                    </a:lnL>
                    <a:lnR>
                      <a:noFill/>
                    </a:lnR>
                    <a:lnT>
                      <a:noFill/>
                    </a:lnT>
                    <a:lnB>
                      <a:noFill/>
                    </a:lnB>
                    <a:solidFill>
                      <a:srgbClr val="E7E6E6"/>
                    </a:solidFill>
                  </a:tcPr>
                </a:tc>
                <a:tc>
                  <a:txBody>
                    <a:bodyPr/>
                    <a:lstStyle/>
                    <a:p>
                      <a:pPr algn="ctr" fontAlgn="b"/>
                      <a:r>
                        <a:rPr lang="en-US" sz="1200" b="1" i="0" u="none" strike="noStrike">
                          <a:solidFill>
                            <a:srgbClr val="000000"/>
                          </a:solidFill>
                          <a:effectLst/>
                          <a:latin typeface="Calibri" panose="020F0502020204030204" pitchFamily="34" charset="0"/>
                        </a:rPr>
                        <a:t> 2024 All Project-Type                     Approaches</a:t>
                      </a:r>
                    </a:p>
                  </a:txBody>
                  <a:tcPr marL="6982" marR="6982" marT="6982" marB="0" anchor="b">
                    <a:lnL>
                      <a:noFill/>
                    </a:lnL>
                    <a:lnR>
                      <a:noFill/>
                    </a:lnR>
                    <a:lnT>
                      <a:noFill/>
                    </a:lnT>
                    <a:lnB>
                      <a:noFill/>
                    </a:lnB>
                    <a:solidFill>
                      <a:srgbClr val="E7E6E6"/>
                    </a:solidFill>
                  </a:tcPr>
                </a:tc>
                <a:tc>
                  <a:txBody>
                    <a:bodyPr/>
                    <a:lstStyle/>
                    <a:p>
                      <a:pPr algn="ctr" fontAlgn="b"/>
                      <a:r>
                        <a:rPr lang="en-US" sz="1200" b="1" i="0" u="none" strike="noStrike" dirty="0">
                          <a:solidFill>
                            <a:srgbClr val="000000"/>
                          </a:solidFill>
                          <a:effectLst/>
                          <a:latin typeface="Calibri" panose="020F0502020204030204" pitchFamily="34" charset="0"/>
                        </a:rPr>
                        <a:t> 2023 USBR Price ($/</a:t>
                      </a:r>
                      <a:r>
                        <a:rPr lang="en-US" sz="1200" b="1" i="0" u="none" strike="noStrike" dirty="0" err="1">
                          <a:solidFill>
                            <a:srgbClr val="000000"/>
                          </a:solidFill>
                          <a:effectLst/>
                          <a:latin typeface="Calibri" panose="020F0502020204030204" pitchFamily="34" charset="0"/>
                        </a:rPr>
                        <a:t>af</a:t>
                      </a:r>
                      <a:r>
                        <a:rPr lang="en-US" sz="1200" b="1" i="0" u="none" strike="noStrike" dirty="0">
                          <a:solidFill>
                            <a:srgbClr val="000000"/>
                          </a:solidFill>
                          <a:effectLst/>
                          <a:latin typeface="Calibri" panose="020F0502020204030204" pitchFamily="34" charset="0"/>
                        </a:rPr>
                        <a:t>)</a:t>
                      </a:r>
                    </a:p>
                  </a:txBody>
                  <a:tcPr marL="6982" marR="6982" marT="6982" marB="0" anchor="b">
                    <a:lnL>
                      <a:noFill/>
                    </a:lnL>
                    <a:lnR>
                      <a:noFill/>
                    </a:lnR>
                    <a:lnT>
                      <a:noFill/>
                    </a:lnT>
                    <a:lnB>
                      <a:noFill/>
                    </a:lnB>
                    <a:solidFill>
                      <a:srgbClr val="E7E6E6"/>
                    </a:solidFill>
                  </a:tcPr>
                </a:tc>
                <a:tc>
                  <a:txBody>
                    <a:bodyPr/>
                    <a:lstStyle/>
                    <a:p>
                      <a:pPr algn="ctr" fontAlgn="b"/>
                      <a:r>
                        <a:rPr lang="en-US" sz="1200" b="1" i="0" u="none" strike="noStrike" dirty="0">
                          <a:solidFill>
                            <a:srgbClr val="000000"/>
                          </a:solidFill>
                          <a:effectLst/>
                          <a:latin typeface="Calibri" panose="020F0502020204030204" pitchFamily="34" charset="0"/>
                        </a:rPr>
                        <a:t>2024 SCPP Method ($/</a:t>
                      </a:r>
                      <a:r>
                        <a:rPr lang="en-US" sz="1200" b="1" i="0" u="none" strike="noStrike" dirty="0" err="1">
                          <a:solidFill>
                            <a:srgbClr val="000000"/>
                          </a:solidFill>
                          <a:effectLst/>
                          <a:latin typeface="Calibri" panose="020F0502020204030204" pitchFamily="34" charset="0"/>
                        </a:rPr>
                        <a:t>af</a:t>
                      </a:r>
                      <a:r>
                        <a:rPr lang="en-US" sz="1200" b="1" i="0" u="none" strike="noStrike" dirty="0">
                          <a:solidFill>
                            <a:srgbClr val="000000"/>
                          </a:solidFill>
                          <a:effectLst/>
                          <a:latin typeface="Calibri" panose="020F0502020204030204" pitchFamily="34" charset="0"/>
                        </a:rPr>
                        <a:t>)</a:t>
                      </a:r>
                    </a:p>
                  </a:txBody>
                  <a:tcPr marL="6982" marR="6982" marT="6982" marB="0" anchor="b">
                    <a:lnL>
                      <a:noFill/>
                    </a:lnL>
                    <a:lnR>
                      <a:noFill/>
                    </a:lnR>
                    <a:lnT>
                      <a:noFill/>
                    </a:lnT>
                    <a:lnB>
                      <a:noFill/>
                    </a:lnB>
                    <a:solidFill>
                      <a:srgbClr val="E7E6E6"/>
                    </a:solidFill>
                  </a:tcPr>
                </a:tc>
                <a:extLst>
                  <a:ext uri="{0D108BD9-81ED-4DB2-BD59-A6C34878D82A}">
                    <a16:rowId xmlns:a16="http://schemas.microsoft.com/office/drawing/2014/main" val="1602225380"/>
                  </a:ext>
                </a:extLst>
              </a:tr>
              <a:tr h="252757">
                <a:tc rowSpan="4">
                  <a:txBody>
                    <a:bodyPr/>
                    <a:lstStyle/>
                    <a:p>
                      <a:pPr algn="ctr" fontAlgn="ctr"/>
                      <a:r>
                        <a:rPr lang="en-US" sz="1200" b="1" i="0" u="none" strike="noStrike" dirty="0">
                          <a:solidFill>
                            <a:srgbClr val="000000"/>
                          </a:solidFill>
                          <a:effectLst/>
                          <a:latin typeface="Calibri" panose="020F0502020204030204" pitchFamily="34" charset="0"/>
                        </a:rPr>
                        <a:t>Colorado</a:t>
                      </a:r>
                    </a:p>
                  </a:txBody>
                  <a:tcPr marL="6982" marR="6982" marT="6982" marB="0" anchor="ctr">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Full-Season Fallow</a:t>
                      </a:r>
                    </a:p>
                  </a:txBody>
                  <a:tcPr marL="6982" marR="6982" marT="6982" marB="0" anchor="b">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All Crops</a:t>
                      </a:r>
                    </a:p>
                  </a:txBody>
                  <a:tcPr marL="6982" marR="6982" marT="6982"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                      462.00 </a:t>
                      </a:r>
                    </a:p>
                  </a:txBody>
                  <a:tcPr marL="6982" marR="6982" marT="6982" marB="0" anchor="b">
                    <a:lnL>
                      <a:noFill/>
                    </a:lnL>
                    <a:lnR>
                      <a:noFill/>
                    </a:lnR>
                    <a:lnT>
                      <a:noFill/>
                    </a:lnT>
                    <a:lnB>
                      <a:noFill/>
                    </a:lnB>
                    <a:solidFill>
                      <a:srgbClr val="F8CBAD"/>
                    </a:solidFill>
                  </a:tcPr>
                </a:tc>
                <a:tc>
                  <a:txBody>
                    <a:bodyPr/>
                    <a:lstStyle/>
                    <a:p>
                      <a:pPr algn="l" fontAlgn="b"/>
                      <a:r>
                        <a:rPr lang="en-US" sz="1200" b="1" i="0" u="none" strike="noStrike" dirty="0">
                          <a:solidFill>
                            <a:srgbClr val="000000"/>
                          </a:solidFill>
                          <a:effectLst/>
                          <a:latin typeface="Calibri" panose="020F0502020204030204" pitchFamily="34" charset="0"/>
                        </a:rPr>
                        <a:t> $                      509.00 </a:t>
                      </a:r>
                    </a:p>
                  </a:txBody>
                  <a:tcPr marL="6982" marR="6982" marT="6982" marB="0" anchor="b">
                    <a:lnL>
                      <a:noFill/>
                    </a:lnL>
                    <a:lnR>
                      <a:noFill/>
                    </a:lnR>
                    <a:lnT>
                      <a:noFill/>
                    </a:lnT>
                    <a:lnB>
                      <a:noFill/>
                    </a:lnB>
                    <a:solidFill>
                      <a:srgbClr val="F8CBAD"/>
                    </a:solidFill>
                  </a:tcPr>
                </a:tc>
                <a:extLst>
                  <a:ext uri="{0D108BD9-81ED-4DB2-BD59-A6C34878D82A}">
                    <a16:rowId xmlns:a16="http://schemas.microsoft.com/office/drawing/2014/main" val="1330286963"/>
                  </a:ext>
                </a:extLst>
              </a:tr>
              <a:tr h="252757">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Split-Season/Crop-Switch</a:t>
                      </a:r>
                    </a:p>
                  </a:txBody>
                  <a:tcPr marL="6982" marR="6982" marT="6982" marB="0" anchor="b">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Same as above, * by CCU ac-ft/ac</a:t>
                      </a:r>
                    </a:p>
                  </a:txBody>
                  <a:tcPr marL="6982" marR="6982" marT="6982"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                      200.00 </a:t>
                      </a:r>
                    </a:p>
                  </a:txBody>
                  <a:tcPr marL="6982" marR="6982" marT="6982" marB="0" anchor="b">
                    <a:lnL>
                      <a:noFill/>
                    </a:lnL>
                    <a:lnR>
                      <a:noFill/>
                    </a:lnR>
                    <a:lnT>
                      <a:noFill/>
                    </a:lnT>
                    <a:lnB>
                      <a:noFill/>
                    </a:lnB>
                    <a:solidFill>
                      <a:srgbClr val="F8CBAD"/>
                    </a:solidFill>
                  </a:tcPr>
                </a:tc>
                <a:tc>
                  <a:txBody>
                    <a:bodyPr/>
                    <a:lstStyle/>
                    <a:p>
                      <a:pPr algn="l" fontAlgn="b"/>
                      <a:r>
                        <a:rPr lang="en-US" sz="1200" b="1" i="0" u="none" strike="noStrike" dirty="0">
                          <a:solidFill>
                            <a:srgbClr val="000000"/>
                          </a:solidFill>
                          <a:effectLst/>
                          <a:latin typeface="Calibri" panose="020F0502020204030204" pitchFamily="34" charset="0"/>
                        </a:rPr>
                        <a:t> $                      509.00 </a:t>
                      </a:r>
                    </a:p>
                  </a:txBody>
                  <a:tcPr marL="6982" marR="6982" marT="6982" marB="0" anchor="b">
                    <a:lnL>
                      <a:noFill/>
                    </a:lnL>
                    <a:lnR>
                      <a:noFill/>
                    </a:lnR>
                    <a:lnT>
                      <a:noFill/>
                    </a:lnT>
                    <a:lnB>
                      <a:noFill/>
                    </a:lnB>
                    <a:solidFill>
                      <a:srgbClr val="F8CBAD"/>
                    </a:solidFill>
                  </a:tcPr>
                </a:tc>
                <a:extLst>
                  <a:ext uri="{0D108BD9-81ED-4DB2-BD59-A6C34878D82A}">
                    <a16:rowId xmlns:a16="http://schemas.microsoft.com/office/drawing/2014/main" val="23845821"/>
                  </a:ext>
                </a:extLst>
              </a:tr>
              <a:tr h="252757">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Reservoir Storage</a:t>
                      </a:r>
                    </a:p>
                  </a:txBody>
                  <a:tcPr marL="6982" marR="6982" marT="6982" marB="0" anchor="b">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2023 SCPP pricing</a:t>
                      </a:r>
                    </a:p>
                  </a:txBody>
                  <a:tcPr marL="6982" marR="6982" marT="6982"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F8CBAD"/>
                    </a:solidFill>
                  </a:tcPr>
                </a:tc>
                <a:tc>
                  <a:txBody>
                    <a:bodyPr/>
                    <a:lstStyle/>
                    <a:p>
                      <a:pPr algn="l" fontAlgn="b"/>
                      <a:r>
                        <a:rPr lang="en-US" sz="1200" b="1" i="0" u="none" strike="noStrike">
                          <a:solidFill>
                            <a:srgbClr val="000000"/>
                          </a:solidFill>
                          <a:effectLst/>
                          <a:latin typeface="Calibri" panose="020F0502020204030204" pitchFamily="34" charset="0"/>
                        </a:rPr>
                        <a:t> $                      150.00 </a:t>
                      </a:r>
                    </a:p>
                  </a:txBody>
                  <a:tcPr marL="6982" marR="6982" marT="6982" marB="0" anchor="b">
                    <a:lnL>
                      <a:noFill/>
                    </a:lnL>
                    <a:lnR>
                      <a:noFill/>
                    </a:lnR>
                    <a:lnT>
                      <a:noFill/>
                    </a:lnT>
                    <a:lnB>
                      <a:noFill/>
                    </a:lnB>
                    <a:solidFill>
                      <a:srgbClr val="F8CBAD"/>
                    </a:solidFill>
                  </a:tcPr>
                </a:tc>
                <a:extLst>
                  <a:ext uri="{0D108BD9-81ED-4DB2-BD59-A6C34878D82A}">
                    <a16:rowId xmlns:a16="http://schemas.microsoft.com/office/drawing/2014/main" val="4061590022"/>
                  </a:ext>
                </a:extLst>
              </a:tr>
              <a:tr h="252757">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M&amp;I</a:t>
                      </a:r>
                    </a:p>
                  </a:txBody>
                  <a:tcPr marL="6982" marR="6982" marT="6982" marB="0" anchor="b">
                    <a:lnL>
                      <a:noFill/>
                    </a:lnL>
                    <a:lnR>
                      <a:noFill/>
                    </a:lnR>
                    <a:lnT>
                      <a:noFill/>
                    </a:lnT>
                    <a:lnB>
                      <a:noFill/>
                    </a:lnB>
                    <a:solidFill>
                      <a:srgbClr val="F8CBAD"/>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6982" marR="6982" marT="6982" marB="0" anchor="b">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F8CBAD"/>
                    </a:solidFill>
                  </a:tcPr>
                </a:tc>
                <a:tc>
                  <a:txBody>
                    <a:bodyPr/>
                    <a:lstStyle/>
                    <a:p>
                      <a:pPr algn="l" fontAlgn="b"/>
                      <a:r>
                        <a:rPr lang="en-US" sz="1200" b="1" i="0" u="none" strike="noStrike" dirty="0">
                          <a:solidFill>
                            <a:srgbClr val="000000"/>
                          </a:solidFill>
                          <a:effectLst/>
                          <a:latin typeface="Calibri" panose="020F0502020204030204" pitchFamily="34" charset="0"/>
                        </a:rPr>
                        <a:t> $      Case-by-case </a:t>
                      </a:r>
                    </a:p>
                  </a:txBody>
                  <a:tcPr marL="6982" marR="6982" marT="6982" marB="0" anchor="b">
                    <a:lnL>
                      <a:noFill/>
                    </a:lnL>
                    <a:lnR>
                      <a:noFill/>
                    </a:lnR>
                    <a:lnT>
                      <a:noFill/>
                    </a:lnT>
                    <a:lnB>
                      <a:noFill/>
                    </a:lnB>
                    <a:solidFill>
                      <a:srgbClr val="F8CBAD"/>
                    </a:solidFill>
                  </a:tcPr>
                </a:tc>
                <a:extLst>
                  <a:ext uri="{0D108BD9-81ED-4DB2-BD59-A6C34878D82A}">
                    <a16:rowId xmlns:a16="http://schemas.microsoft.com/office/drawing/2014/main" val="950727015"/>
                  </a:ext>
                </a:extLst>
              </a:tr>
              <a:tr h="252757">
                <a:tc rowSpan="4">
                  <a:txBody>
                    <a:bodyPr/>
                    <a:lstStyle/>
                    <a:p>
                      <a:pPr algn="ctr" fontAlgn="ctr"/>
                      <a:r>
                        <a:rPr lang="en-US" sz="1200" b="1" i="0" u="none" strike="noStrike" dirty="0">
                          <a:solidFill>
                            <a:srgbClr val="000000"/>
                          </a:solidFill>
                          <a:effectLst/>
                          <a:latin typeface="Calibri" panose="020F0502020204030204" pitchFamily="34" charset="0"/>
                        </a:rPr>
                        <a:t>New Mexico</a:t>
                      </a:r>
                    </a:p>
                  </a:txBody>
                  <a:tcPr marL="6982" marR="6982" marT="6982" marB="0" anchor="ctr">
                    <a:lnL>
                      <a:noFill/>
                    </a:lnL>
                    <a:lnR>
                      <a:noFill/>
                    </a:lnR>
                    <a:lnT>
                      <a:noFill/>
                    </a:lnT>
                    <a:lnB>
                      <a:noFill/>
                    </a:lnB>
                    <a:solidFill>
                      <a:srgbClr val="FFE699"/>
                    </a:solidFill>
                  </a:tcPr>
                </a:tc>
                <a:tc>
                  <a:txBody>
                    <a:bodyPr/>
                    <a:lstStyle/>
                    <a:p>
                      <a:pPr algn="l" fontAlgn="b"/>
                      <a:r>
                        <a:rPr lang="en-US" sz="1200" b="0" i="0" u="none" strike="noStrike" dirty="0">
                          <a:solidFill>
                            <a:srgbClr val="000000"/>
                          </a:solidFill>
                          <a:effectLst/>
                          <a:latin typeface="Calibri" panose="020F0502020204030204" pitchFamily="34" charset="0"/>
                        </a:rPr>
                        <a:t>Full-Season Fallow</a:t>
                      </a:r>
                    </a:p>
                  </a:txBody>
                  <a:tcPr marL="6982" marR="6982" marT="6982" marB="0" anchor="b">
                    <a:lnL>
                      <a:noFill/>
                    </a:lnL>
                    <a:lnR>
                      <a:noFill/>
                    </a:lnR>
                    <a:lnT>
                      <a:noFill/>
                    </a:lnT>
                    <a:lnB>
                      <a:noFill/>
                    </a:lnB>
                    <a:solidFill>
                      <a:srgbClr val="FFE699"/>
                    </a:solidFill>
                  </a:tcPr>
                </a:tc>
                <a:tc>
                  <a:txBody>
                    <a:bodyPr/>
                    <a:lstStyle/>
                    <a:p>
                      <a:pPr algn="l" fontAlgn="b"/>
                      <a:r>
                        <a:rPr lang="en-US" sz="1200" b="0" i="0" u="none" strike="noStrike" dirty="0">
                          <a:solidFill>
                            <a:srgbClr val="000000"/>
                          </a:solidFill>
                          <a:effectLst/>
                          <a:latin typeface="Calibri" panose="020F0502020204030204" pitchFamily="34" charset="0"/>
                        </a:rPr>
                        <a:t>All Crops</a:t>
                      </a:r>
                    </a:p>
                  </a:txBody>
                  <a:tcPr marL="6982" marR="6982" marT="6982" marB="0" anchor="b">
                    <a:lnL>
                      <a:noFill/>
                    </a:lnL>
                    <a:lnR>
                      <a:noFill/>
                    </a:lnR>
                    <a:lnT>
                      <a:noFill/>
                    </a:lnT>
                    <a:lnB>
                      <a:noFill/>
                    </a:lnB>
                    <a:solidFill>
                      <a:srgbClr val="FFE699"/>
                    </a:solidFill>
                  </a:tcPr>
                </a:tc>
                <a:tc>
                  <a:txBody>
                    <a:bodyPr/>
                    <a:lstStyle/>
                    <a:p>
                      <a:pPr algn="l" fontAlgn="b"/>
                      <a:r>
                        <a:rPr lang="en-US" sz="1200" b="0" i="0" u="none" strike="noStrike" dirty="0">
                          <a:solidFill>
                            <a:srgbClr val="000000"/>
                          </a:solidFill>
                          <a:effectLst/>
                          <a:latin typeface="Calibri" panose="020F0502020204030204" pitchFamily="34" charset="0"/>
                        </a:rPr>
                        <a:t> $                      260.00 </a:t>
                      </a:r>
                    </a:p>
                  </a:txBody>
                  <a:tcPr marL="6982" marR="6982" marT="6982" marB="0" anchor="b">
                    <a:lnL>
                      <a:noFill/>
                    </a:lnL>
                    <a:lnR>
                      <a:noFill/>
                    </a:lnR>
                    <a:lnT>
                      <a:noFill/>
                    </a:lnT>
                    <a:lnB>
                      <a:noFill/>
                    </a:lnB>
                    <a:solidFill>
                      <a:srgbClr val="FFE699"/>
                    </a:solidFill>
                  </a:tcPr>
                </a:tc>
                <a:tc>
                  <a:txBody>
                    <a:bodyPr/>
                    <a:lstStyle/>
                    <a:p>
                      <a:pPr algn="l" fontAlgn="b"/>
                      <a:r>
                        <a:rPr lang="en-US" sz="1200" b="1" i="0" u="none" strike="noStrike" dirty="0">
                          <a:solidFill>
                            <a:srgbClr val="000000"/>
                          </a:solidFill>
                          <a:effectLst/>
                          <a:latin typeface="Calibri" panose="020F0502020204030204" pitchFamily="34" charset="0"/>
                        </a:rPr>
                        <a:t> $                      300.00 </a:t>
                      </a:r>
                    </a:p>
                  </a:txBody>
                  <a:tcPr marL="6982" marR="6982" marT="6982" marB="0" anchor="b">
                    <a:lnL>
                      <a:noFill/>
                    </a:lnL>
                    <a:lnR>
                      <a:noFill/>
                    </a:lnR>
                    <a:lnT>
                      <a:noFill/>
                    </a:lnT>
                    <a:lnB>
                      <a:noFill/>
                    </a:lnB>
                    <a:solidFill>
                      <a:srgbClr val="FFE699"/>
                    </a:solidFill>
                  </a:tcPr>
                </a:tc>
                <a:extLst>
                  <a:ext uri="{0D108BD9-81ED-4DB2-BD59-A6C34878D82A}">
                    <a16:rowId xmlns:a16="http://schemas.microsoft.com/office/drawing/2014/main" val="3448325332"/>
                  </a:ext>
                </a:extLst>
              </a:tr>
              <a:tr h="252757">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Split-Season/Crop-Switch</a:t>
                      </a:r>
                    </a:p>
                  </a:txBody>
                  <a:tcPr marL="6982" marR="6982" marT="6982" marB="0" anchor="b">
                    <a:lnL>
                      <a:noFill/>
                    </a:lnL>
                    <a:lnR>
                      <a:noFill/>
                    </a:lnR>
                    <a:lnT>
                      <a:noFill/>
                    </a:lnT>
                    <a:lnB>
                      <a:noFill/>
                    </a:lnB>
                    <a:solidFill>
                      <a:srgbClr val="FFE699"/>
                    </a:solidFill>
                  </a:tcPr>
                </a:tc>
                <a:tc>
                  <a:txBody>
                    <a:bodyPr/>
                    <a:lstStyle/>
                    <a:p>
                      <a:pPr algn="l" fontAlgn="b"/>
                      <a:r>
                        <a:rPr lang="en-US" sz="1200" b="0" i="0" u="none" strike="noStrike" dirty="0">
                          <a:solidFill>
                            <a:srgbClr val="000000"/>
                          </a:solidFill>
                          <a:effectLst/>
                          <a:latin typeface="Calibri" panose="020F0502020204030204" pitchFamily="34" charset="0"/>
                        </a:rPr>
                        <a:t>Same as above, * by CCU ac-ft/ac</a:t>
                      </a:r>
                    </a:p>
                  </a:txBody>
                  <a:tcPr marL="6982" marR="6982" marT="6982" marB="0" anchor="b">
                    <a:lnL>
                      <a:noFill/>
                    </a:lnL>
                    <a:lnR>
                      <a:noFill/>
                    </a:lnR>
                    <a:lnT>
                      <a:noFill/>
                    </a:lnT>
                    <a:lnB>
                      <a:noFill/>
                    </a:lnB>
                    <a:solidFill>
                      <a:srgbClr val="FFE699"/>
                    </a:solidFill>
                  </a:tcPr>
                </a:tc>
                <a:tc>
                  <a:txBody>
                    <a:bodyPr/>
                    <a:lstStyle/>
                    <a:p>
                      <a:pPr algn="l" fontAlgn="b"/>
                      <a:r>
                        <a:rPr lang="en-US" sz="1200" b="0" i="0" u="none" strike="noStrike" dirty="0">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FFE699"/>
                    </a:solidFill>
                  </a:tcPr>
                </a:tc>
                <a:tc>
                  <a:txBody>
                    <a:bodyPr/>
                    <a:lstStyle/>
                    <a:p>
                      <a:pPr algn="l" fontAlgn="b"/>
                      <a:r>
                        <a:rPr lang="en-US" sz="1200" b="1" i="0" u="none" strike="noStrike" dirty="0">
                          <a:solidFill>
                            <a:srgbClr val="000000"/>
                          </a:solidFill>
                          <a:effectLst/>
                          <a:latin typeface="Calibri" panose="020F0502020204030204" pitchFamily="34" charset="0"/>
                        </a:rPr>
                        <a:t> $                      300.00 </a:t>
                      </a:r>
                    </a:p>
                  </a:txBody>
                  <a:tcPr marL="6982" marR="6982" marT="6982" marB="0" anchor="b">
                    <a:lnL>
                      <a:noFill/>
                    </a:lnL>
                    <a:lnR>
                      <a:noFill/>
                    </a:lnR>
                    <a:lnT>
                      <a:noFill/>
                    </a:lnT>
                    <a:lnB>
                      <a:noFill/>
                    </a:lnB>
                    <a:solidFill>
                      <a:srgbClr val="FFE699"/>
                    </a:solidFill>
                  </a:tcPr>
                </a:tc>
                <a:extLst>
                  <a:ext uri="{0D108BD9-81ED-4DB2-BD59-A6C34878D82A}">
                    <a16:rowId xmlns:a16="http://schemas.microsoft.com/office/drawing/2014/main" val="1841007436"/>
                  </a:ext>
                </a:extLst>
              </a:tr>
              <a:tr h="252757">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Reservoir Storage</a:t>
                      </a:r>
                    </a:p>
                  </a:txBody>
                  <a:tcPr marL="6982" marR="6982" marT="6982" marB="0" anchor="b">
                    <a:lnL>
                      <a:noFill/>
                    </a:lnL>
                    <a:lnR>
                      <a:noFill/>
                    </a:lnR>
                    <a:lnT>
                      <a:noFill/>
                    </a:lnT>
                    <a:lnB>
                      <a:noFill/>
                    </a:lnB>
                    <a:solidFill>
                      <a:srgbClr val="FFE699"/>
                    </a:solidFill>
                  </a:tcPr>
                </a:tc>
                <a:tc>
                  <a:txBody>
                    <a:bodyPr/>
                    <a:lstStyle/>
                    <a:p>
                      <a:pPr algn="l" fontAlgn="b"/>
                      <a:r>
                        <a:rPr lang="en-US" sz="1200" b="0" i="0" u="none" strike="noStrike" dirty="0">
                          <a:solidFill>
                            <a:srgbClr val="000000"/>
                          </a:solidFill>
                          <a:effectLst/>
                          <a:latin typeface="Calibri" panose="020F0502020204030204" pitchFamily="34" charset="0"/>
                        </a:rPr>
                        <a:t>2023 SCPP pricing</a:t>
                      </a:r>
                    </a:p>
                  </a:txBody>
                  <a:tcPr marL="6982" marR="6982" marT="6982" marB="0" anchor="b">
                    <a:lnL>
                      <a:noFill/>
                    </a:lnL>
                    <a:lnR>
                      <a:noFill/>
                    </a:lnR>
                    <a:lnT>
                      <a:noFill/>
                    </a:lnT>
                    <a:lnB>
                      <a:noFill/>
                    </a:lnB>
                    <a:solidFill>
                      <a:srgbClr val="FFE699"/>
                    </a:solidFill>
                  </a:tcPr>
                </a:tc>
                <a:tc>
                  <a:txBody>
                    <a:bodyPr/>
                    <a:lstStyle/>
                    <a:p>
                      <a:pPr algn="l" fontAlgn="b"/>
                      <a:r>
                        <a:rPr lang="en-US" sz="1200" b="0" i="0" u="none" strike="noStrike">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FFE699"/>
                    </a:solidFill>
                  </a:tcPr>
                </a:tc>
                <a:tc>
                  <a:txBody>
                    <a:bodyPr/>
                    <a:lstStyle/>
                    <a:p>
                      <a:pPr algn="l" fontAlgn="b"/>
                      <a:r>
                        <a:rPr lang="en-US" sz="1200" b="1" i="0" u="none" strike="noStrike" dirty="0">
                          <a:solidFill>
                            <a:srgbClr val="000000"/>
                          </a:solidFill>
                          <a:effectLst/>
                          <a:latin typeface="Calibri" panose="020F0502020204030204" pitchFamily="34" charset="0"/>
                        </a:rPr>
                        <a:t> $                      150.00 </a:t>
                      </a:r>
                    </a:p>
                  </a:txBody>
                  <a:tcPr marL="6982" marR="6982" marT="6982" marB="0" anchor="b">
                    <a:lnL>
                      <a:noFill/>
                    </a:lnL>
                    <a:lnR>
                      <a:noFill/>
                    </a:lnR>
                    <a:lnT>
                      <a:noFill/>
                    </a:lnT>
                    <a:lnB>
                      <a:noFill/>
                    </a:lnB>
                    <a:solidFill>
                      <a:srgbClr val="FFE699"/>
                    </a:solidFill>
                  </a:tcPr>
                </a:tc>
                <a:extLst>
                  <a:ext uri="{0D108BD9-81ED-4DB2-BD59-A6C34878D82A}">
                    <a16:rowId xmlns:a16="http://schemas.microsoft.com/office/drawing/2014/main" val="2161740555"/>
                  </a:ext>
                </a:extLst>
              </a:tr>
              <a:tr h="252757">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M&amp;I</a:t>
                      </a:r>
                    </a:p>
                  </a:txBody>
                  <a:tcPr marL="6982" marR="6982" marT="6982" marB="0" anchor="b">
                    <a:lnL>
                      <a:noFill/>
                    </a:lnL>
                    <a:lnR>
                      <a:noFill/>
                    </a:lnR>
                    <a:lnT>
                      <a:noFill/>
                    </a:lnT>
                    <a:lnB>
                      <a:noFill/>
                    </a:lnB>
                    <a:solidFill>
                      <a:srgbClr val="FFE699"/>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6982" marR="6982" marT="6982" marB="0" anchor="b">
                    <a:lnL>
                      <a:noFill/>
                    </a:lnL>
                    <a:lnR>
                      <a:noFill/>
                    </a:lnR>
                    <a:lnT>
                      <a:noFill/>
                    </a:lnT>
                    <a:lnB>
                      <a:noFill/>
                    </a:lnB>
                    <a:solidFill>
                      <a:srgbClr val="FFE699"/>
                    </a:solidFill>
                  </a:tcPr>
                </a:tc>
                <a:tc>
                  <a:txBody>
                    <a:bodyPr/>
                    <a:lstStyle/>
                    <a:p>
                      <a:pPr algn="l" fontAlgn="b"/>
                      <a:r>
                        <a:rPr lang="en-US" sz="1200" b="0" i="0" u="none" strike="noStrike">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FFE699"/>
                    </a:solidFill>
                  </a:tcPr>
                </a:tc>
                <a:tc>
                  <a:txBody>
                    <a:bodyPr/>
                    <a:lstStyle/>
                    <a:p>
                      <a:pPr algn="l" fontAlgn="b"/>
                      <a:r>
                        <a:rPr lang="en-US" sz="1200" b="1" i="0" u="none" strike="noStrike" dirty="0">
                          <a:solidFill>
                            <a:srgbClr val="000000"/>
                          </a:solidFill>
                          <a:effectLst/>
                          <a:latin typeface="Calibri" panose="020F0502020204030204" pitchFamily="34" charset="0"/>
                        </a:rPr>
                        <a:t> $      Case-by-case </a:t>
                      </a:r>
                    </a:p>
                  </a:txBody>
                  <a:tcPr marL="6982" marR="6982" marT="6982" marB="0" anchor="b">
                    <a:lnL>
                      <a:noFill/>
                    </a:lnL>
                    <a:lnR>
                      <a:noFill/>
                    </a:lnR>
                    <a:lnT>
                      <a:noFill/>
                    </a:lnT>
                    <a:lnB>
                      <a:noFill/>
                    </a:lnB>
                    <a:solidFill>
                      <a:srgbClr val="FFE699"/>
                    </a:solidFill>
                  </a:tcPr>
                </a:tc>
                <a:extLst>
                  <a:ext uri="{0D108BD9-81ED-4DB2-BD59-A6C34878D82A}">
                    <a16:rowId xmlns:a16="http://schemas.microsoft.com/office/drawing/2014/main" val="3500424050"/>
                  </a:ext>
                </a:extLst>
              </a:tr>
              <a:tr h="252757">
                <a:tc rowSpan="4">
                  <a:txBody>
                    <a:bodyPr/>
                    <a:lstStyle/>
                    <a:p>
                      <a:pPr algn="ctr" fontAlgn="ctr"/>
                      <a:r>
                        <a:rPr lang="en-US" sz="1200" b="1" i="0" u="none" strike="noStrike" dirty="0">
                          <a:solidFill>
                            <a:srgbClr val="000000"/>
                          </a:solidFill>
                          <a:effectLst/>
                          <a:latin typeface="Calibri" panose="020F0502020204030204" pitchFamily="34" charset="0"/>
                        </a:rPr>
                        <a:t>Utah</a:t>
                      </a:r>
                    </a:p>
                  </a:txBody>
                  <a:tcPr marL="6982" marR="6982" marT="6982" marB="0" anchor="ctr">
                    <a:lnL>
                      <a:noFill/>
                    </a:lnL>
                    <a:lnR>
                      <a:noFill/>
                    </a:lnR>
                    <a:lnT>
                      <a:noFill/>
                    </a:lnT>
                    <a:lnB>
                      <a:noFill/>
                    </a:lnB>
                    <a:solidFill>
                      <a:srgbClr val="C6E0B4"/>
                    </a:solidFill>
                  </a:tcPr>
                </a:tc>
                <a:tc>
                  <a:txBody>
                    <a:bodyPr/>
                    <a:lstStyle/>
                    <a:p>
                      <a:pPr algn="l" fontAlgn="b"/>
                      <a:r>
                        <a:rPr lang="en-US" sz="1200" b="0" i="0" u="none" strike="noStrike">
                          <a:solidFill>
                            <a:srgbClr val="000000"/>
                          </a:solidFill>
                          <a:effectLst/>
                          <a:latin typeface="Calibri" panose="020F0502020204030204" pitchFamily="34" charset="0"/>
                        </a:rPr>
                        <a:t>Full-Season Fallow</a:t>
                      </a:r>
                    </a:p>
                  </a:txBody>
                  <a:tcPr marL="6982" marR="6982" marT="6982" marB="0" anchor="b">
                    <a:lnL>
                      <a:noFill/>
                    </a:lnL>
                    <a:lnR>
                      <a:noFill/>
                    </a:lnR>
                    <a:lnT>
                      <a:noFill/>
                    </a:lnT>
                    <a:lnB>
                      <a:noFill/>
                    </a:lnB>
                    <a:solidFill>
                      <a:srgbClr val="C6E0B4"/>
                    </a:solidFill>
                  </a:tcPr>
                </a:tc>
                <a:tc>
                  <a:txBody>
                    <a:bodyPr/>
                    <a:lstStyle/>
                    <a:p>
                      <a:pPr algn="l" fontAlgn="b"/>
                      <a:r>
                        <a:rPr lang="en-US" sz="1200" b="0" i="0" u="none" strike="noStrike" dirty="0">
                          <a:solidFill>
                            <a:srgbClr val="000000"/>
                          </a:solidFill>
                          <a:effectLst/>
                          <a:latin typeface="Calibri" panose="020F0502020204030204" pitchFamily="34" charset="0"/>
                        </a:rPr>
                        <a:t>All Crops</a:t>
                      </a:r>
                    </a:p>
                  </a:txBody>
                  <a:tcPr marL="6982" marR="6982" marT="6982" marB="0" anchor="b">
                    <a:lnL>
                      <a:noFill/>
                    </a:lnL>
                    <a:lnR>
                      <a:noFill/>
                    </a:lnR>
                    <a:lnT>
                      <a:noFill/>
                    </a:lnT>
                    <a:lnB>
                      <a:noFill/>
                    </a:lnB>
                    <a:solidFill>
                      <a:srgbClr val="C6E0B4"/>
                    </a:solidFill>
                  </a:tcPr>
                </a:tc>
                <a:tc>
                  <a:txBody>
                    <a:bodyPr/>
                    <a:lstStyle/>
                    <a:p>
                      <a:pPr algn="l" fontAlgn="b"/>
                      <a:r>
                        <a:rPr lang="en-US" sz="1200" b="0" i="0" u="none" strike="noStrike">
                          <a:solidFill>
                            <a:srgbClr val="000000"/>
                          </a:solidFill>
                          <a:effectLst/>
                          <a:latin typeface="Calibri" panose="020F0502020204030204" pitchFamily="34" charset="0"/>
                        </a:rPr>
                        <a:t> $                      595.00 </a:t>
                      </a:r>
                    </a:p>
                  </a:txBody>
                  <a:tcPr marL="6982" marR="6982" marT="6982" marB="0" anchor="b">
                    <a:lnL>
                      <a:noFill/>
                    </a:lnL>
                    <a:lnR>
                      <a:noFill/>
                    </a:lnR>
                    <a:lnT>
                      <a:noFill/>
                    </a:lnT>
                    <a:lnB>
                      <a:noFill/>
                    </a:lnB>
                    <a:solidFill>
                      <a:srgbClr val="C6E0B4"/>
                    </a:solidFill>
                  </a:tcPr>
                </a:tc>
                <a:tc>
                  <a:txBody>
                    <a:bodyPr/>
                    <a:lstStyle/>
                    <a:p>
                      <a:pPr algn="l" fontAlgn="b"/>
                      <a:r>
                        <a:rPr lang="en-US" sz="1200" b="1" i="0" u="none" strike="noStrike" dirty="0">
                          <a:solidFill>
                            <a:srgbClr val="000000"/>
                          </a:solidFill>
                          <a:effectLst/>
                          <a:latin typeface="Calibri" panose="020F0502020204030204" pitchFamily="34" charset="0"/>
                        </a:rPr>
                        <a:t> $                      506.00 </a:t>
                      </a:r>
                    </a:p>
                  </a:txBody>
                  <a:tcPr marL="6982" marR="6982" marT="6982" marB="0" anchor="b">
                    <a:lnL>
                      <a:noFill/>
                    </a:lnL>
                    <a:lnR>
                      <a:noFill/>
                    </a:lnR>
                    <a:lnT>
                      <a:noFill/>
                    </a:lnT>
                    <a:lnB>
                      <a:noFill/>
                    </a:lnB>
                    <a:solidFill>
                      <a:srgbClr val="C6E0B4"/>
                    </a:solidFill>
                  </a:tcPr>
                </a:tc>
                <a:extLst>
                  <a:ext uri="{0D108BD9-81ED-4DB2-BD59-A6C34878D82A}">
                    <a16:rowId xmlns:a16="http://schemas.microsoft.com/office/drawing/2014/main" val="1452884568"/>
                  </a:ext>
                </a:extLst>
              </a:tr>
              <a:tr h="252757">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Split-Season/Crop-Switch</a:t>
                      </a:r>
                    </a:p>
                  </a:txBody>
                  <a:tcPr marL="6982" marR="6982" marT="6982" marB="0" anchor="b">
                    <a:lnL>
                      <a:noFill/>
                    </a:lnL>
                    <a:lnR>
                      <a:noFill/>
                    </a:lnR>
                    <a:lnT>
                      <a:noFill/>
                    </a:lnT>
                    <a:lnB>
                      <a:noFill/>
                    </a:lnB>
                    <a:solidFill>
                      <a:srgbClr val="C6E0B4"/>
                    </a:solidFill>
                  </a:tcPr>
                </a:tc>
                <a:tc>
                  <a:txBody>
                    <a:bodyPr/>
                    <a:lstStyle/>
                    <a:p>
                      <a:pPr algn="l" fontAlgn="b"/>
                      <a:r>
                        <a:rPr lang="en-US" sz="1200" b="0" i="0" u="none" strike="noStrike" dirty="0">
                          <a:solidFill>
                            <a:srgbClr val="000000"/>
                          </a:solidFill>
                          <a:effectLst/>
                          <a:latin typeface="Calibri" panose="020F0502020204030204" pitchFamily="34" charset="0"/>
                        </a:rPr>
                        <a:t>Same as above, * by CCU ac-ft/ac</a:t>
                      </a:r>
                    </a:p>
                  </a:txBody>
                  <a:tcPr marL="6982" marR="6982" marT="6982" marB="0" anchor="b">
                    <a:lnL>
                      <a:noFill/>
                    </a:lnL>
                    <a:lnR>
                      <a:noFill/>
                    </a:lnR>
                    <a:lnT>
                      <a:noFill/>
                    </a:lnT>
                    <a:lnB>
                      <a:noFill/>
                    </a:lnB>
                    <a:solidFill>
                      <a:srgbClr val="C6E0B4"/>
                    </a:solidFill>
                  </a:tcPr>
                </a:tc>
                <a:tc>
                  <a:txBody>
                    <a:bodyPr/>
                    <a:lstStyle/>
                    <a:p>
                      <a:pPr algn="l" fontAlgn="b"/>
                      <a:r>
                        <a:rPr lang="en-US" sz="1200" b="0" i="0" u="none" strike="noStrike">
                          <a:solidFill>
                            <a:srgbClr val="000000"/>
                          </a:solidFill>
                          <a:effectLst/>
                          <a:latin typeface="Calibri" panose="020F0502020204030204" pitchFamily="34" charset="0"/>
                        </a:rPr>
                        <a:t> $                      250.00 </a:t>
                      </a:r>
                    </a:p>
                  </a:txBody>
                  <a:tcPr marL="6982" marR="6982" marT="6982" marB="0" anchor="b">
                    <a:lnL>
                      <a:noFill/>
                    </a:lnL>
                    <a:lnR>
                      <a:noFill/>
                    </a:lnR>
                    <a:lnT>
                      <a:noFill/>
                    </a:lnT>
                    <a:lnB>
                      <a:noFill/>
                    </a:lnB>
                    <a:solidFill>
                      <a:srgbClr val="C6E0B4"/>
                    </a:solidFill>
                  </a:tcPr>
                </a:tc>
                <a:tc>
                  <a:txBody>
                    <a:bodyPr/>
                    <a:lstStyle/>
                    <a:p>
                      <a:pPr algn="l" fontAlgn="b"/>
                      <a:r>
                        <a:rPr lang="en-US" sz="1200" b="1" i="0" u="none" strike="noStrike" dirty="0">
                          <a:solidFill>
                            <a:srgbClr val="000000"/>
                          </a:solidFill>
                          <a:effectLst/>
                          <a:latin typeface="Calibri" panose="020F0502020204030204" pitchFamily="34" charset="0"/>
                        </a:rPr>
                        <a:t> $                      506.00 </a:t>
                      </a:r>
                    </a:p>
                  </a:txBody>
                  <a:tcPr marL="6982" marR="6982" marT="6982" marB="0" anchor="b">
                    <a:lnL>
                      <a:noFill/>
                    </a:lnL>
                    <a:lnR>
                      <a:noFill/>
                    </a:lnR>
                    <a:lnT>
                      <a:noFill/>
                    </a:lnT>
                    <a:lnB>
                      <a:noFill/>
                    </a:lnB>
                    <a:solidFill>
                      <a:srgbClr val="C6E0B4"/>
                    </a:solidFill>
                  </a:tcPr>
                </a:tc>
                <a:extLst>
                  <a:ext uri="{0D108BD9-81ED-4DB2-BD59-A6C34878D82A}">
                    <a16:rowId xmlns:a16="http://schemas.microsoft.com/office/drawing/2014/main" val="2554498632"/>
                  </a:ext>
                </a:extLst>
              </a:tr>
              <a:tr h="252757">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Reservoir Storage</a:t>
                      </a:r>
                    </a:p>
                  </a:txBody>
                  <a:tcPr marL="6982" marR="6982" marT="6982" marB="0" anchor="b">
                    <a:lnL>
                      <a:noFill/>
                    </a:lnL>
                    <a:lnR>
                      <a:noFill/>
                    </a:lnR>
                    <a:lnT>
                      <a:noFill/>
                    </a:lnT>
                    <a:lnB>
                      <a:noFill/>
                    </a:lnB>
                    <a:solidFill>
                      <a:srgbClr val="C6E0B4"/>
                    </a:solidFill>
                  </a:tcPr>
                </a:tc>
                <a:tc>
                  <a:txBody>
                    <a:bodyPr/>
                    <a:lstStyle/>
                    <a:p>
                      <a:pPr algn="l" fontAlgn="b"/>
                      <a:r>
                        <a:rPr lang="en-US" sz="1200" b="0" i="0" u="none" strike="noStrike" dirty="0">
                          <a:solidFill>
                            <a:srgbClr val="000000"/>
                          </a:solidFill>
                          <a:effectLst/>
                          <a:latin typeface="Calibri" panose="020F0502020204030204" pitchFamily="34" charset="0"/>
                        </a:rPr>
                        <a:t>2023 SCPP pricing</a:t>
                      </a:r>
                    </a:p>
                  </a:txBody>
                  <a:tcPr marL="6982" marR="6982" marT="6982" marB="0" anchor="b">
                    <a:lnL>
                      <a:noFill/>
                    </a:lnL>
                    <a:lnR>
                      <a:noFill/>
                    </a:lnR>
                    <a:lnT>
                      <a:noFill/>
                    </a:lnT>
                    <a:lnB>
                      <a:noFill/>
                    </a:lnB>
                    <a:solidFill>
                      <a:srgbClr val="C6E0B4"/>
                    </a:solidFill>
                  </a:tcPr>
                </a:tc>
                <a:tc>
                  <a:txBody>
                    <a:bodyPr/>
                    <a:lstStyle/>
                    <a:p>
                      <a:pPr algn="l" fontAlgn="b"/>
                      <a:r>
                        <a:rPr lang="en-US" sz="1200" b="0" i="0" u="none" strike="noStrike">
                          <a:solidFill>
                            <a:srgbClr val="000000"/>
                          </a:solidFill>
                          <a:effectLst/>
                          <a:latin typeface="Calibri" panose="020F0502020204030204" pitchFamily="34" charset="0"/>
                        </a:rPr>
                        <a:t> $                      150.00 </a:t>
                      </a:r>
                    </a:p>
                  </a:txBody>
                  <a:tcPr marL="6982" marR="6982" marT="6982" marB="0" anchor="b">
                    <a:lnL>
                      <a:noFill/>
                    </a:lnL>
                    <a:lnR>
                      <a:noFill/>
                    </a:lnR>
                    <a:lnT>
                      <a:noFill/>
                    </a:lnT>
                    <a:lnB>
                      <a:noFill/>
                    </a:lnB>
                    <a:solidFill>
                      <a:srgbClr val="C6E0B4"/>
                    </a:solidFill>
                  </a:tcPr>
                </a:tc>
                <a:tc>
                  <a:txBody>
                    <a:bodyPr/>
                    <a:lstStyle/>
                    <a:p>
                      <a:pPr algn="l" fontAlgn="b"/>
                      <a:r>
                        <a:rPr lang="en-US" sz="1200" b="1" i="0" u="none" strike="noStrike" dirty="0">
                          <a:solidFill>
                            <a:srgbClr val="000000"/>
                          </a:solidFill>
                          <a:effectLst/>
                          <a:latin typeface="Calibri" panose="020F0502020204030204" pitchFamily="34" charset="0"/>
                        </a:rPr>
                        <a:t> $                      150.00 </a:t>
                      </a:r>
                    </a:p>
                  </a:txBody>
                  <a:tcPr marL="6982" marR="6982" marT="6982" marB="0" anchor="b">
                    <a:lnL>
                      <a:noFill/>
                    </a:lnL>
                    <a:lnR>
                      <a:noFill/>
                    </a:lnR>
                    <a:lnT>
                      <a:noFill/>
                    </a:lnT>
                    <a:lnB>
                      <a:noFill/>
                    </a:lnB>
                    <a:solidFill>
                      <a:srgbClr val="C6E0B4"/>
                    </a:solidFill>
                  </a:tcPr>
                </a:tc>
                <a:extLst>
                  <a:ext uri="{0D108BD9-81ED-4DB2-BD59-A6C34878D82A}">
                    <a16:rowId xmlns:a16="http://schemas.microsoft.com/office/drawing/2014/main" val="951784294"/>
                  </a:ext>
                </a:extLst>
              </a:tr>
              <a:tr h="252757">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M&amp;I</a:t>
                      </a:r>
                    </a:p>
                  </a:txBody>
                  <a:tcPr marL="6982" marR="6982" marT="6982" marB="0" anchor="b">
                    <a:lnL>
                      <a:noFill/>
                    </a:lnL>
                    <a:lnR>
                      <a:noFill/>
                    </a:lnR>
                    <a:lnT>
                      <a:noFill/>
                    </a:lnT>
                    <a:lnB>
                      <a:noFill/>
                    </a:lnB>
                    <a:solidFill>
                      <a:srgbClr val="C6E0B4"/>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6982" marR="6982" marT="6982" marB="0" anchor="b">
                    <a:lnL>
                      <a:noFill/>
                    </a:lnL>
                    <a:lnR>
                      <a:noFill/>
                    </a:lnR>
                    <a:lnT>
                      <a:noFill/>
                    </a:lnT>
                    <a:lnB>
                      <a:noFill/>
                    </a:lnB>
                    <a:solidFill>
                      <a:srgbClr val="C6E0B4"/>
                    </a:solidFill>
                  </a:tcPr>
                </a:tc>
                <a:tc>
                  <a:txBody>
                    <a:bodyPr/>
                    <a:lstStyle/>
                    <a:p>
                      <a:pPr algn="l" fontAlgn="b"/>
                      <a:r>
                        <a:rPr lang="en-US" sz="1200" b="0" i="0" u="none" strike="noStrike">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C6E0B4"/>
                    </a:solidFill>
                  </a:tcPr>
                </a:tc>
                <a:tc>
                  <a:txBody>
                    <a:bodyPr/>
                    <a:lstStyle/>
                    <a:p>
                      <a:pPr algn="l" fontAlgn="b"/>
                      <a:r>
                        <a:rPr lang="en-US" sz="1200" b="1" i="0" u="none" strike="noStrike" dirty="0">
                          <a:solidFill>
                            <a:srgbClr val="000000"/>
                          </a:solidFill>
                          <a:effectLst/>
                          <a:latin typeface="Calibri" panose="020F0502020204030204" pitchFamily="34" charset="0"/>
                        </a:rPr>
                        <a:t> $      Case-by-case </a:t>
                      </a:r>
                    </a:p>
                  </a:txBody>
                  <a:tcPr marL="6982" marR="6982" marT="6982" marB="0" anchor="b">
                    <a:lnL>
                      <a:noFill/>
                    </a:lnL>
                    <a:lnR>
                      <a:noFill/>
                    </a:lnR>
                    <a:lnT>
                      <a:noFill/>
                    </a:lnT>
                    <a:lnB>
                      <a:noFill/>
                    </a:lnB>
                    <a:solidFill>
                      <a:srgbClr val="C6E0B4"/>
                    </a:solidFill>
                  </a:tcPr>
                </a:tc>
                <a:extLst>
                  <a:ext uri="{0D108BD9-81ED-4DB2-BD59-A6C34878D82A}">
                    <a16:rowId xmlns:a16="http://schemas.microsoft.com/office/drawing/2014/main" val="391438749"/>
                  </a:ext>
                </a:extLst>
              </a:tr>
              <a:tr h="252757">
                <a:tc rowSpan="4">
                  <a:txBody>
                    <a:bodyPr/>
                    <a:lstStyle/>
                    <a:p>
                      <a:pPr algn="ctr" fontAlgn="ctr"/>
                      <a:r>
                        <a:rPr lang="en-US" sz="1200" b="1" i="0" u="none" strike="noStrike" dirty="0">
                          <a:solidFill>
                            <a:srgbClr val="000000"/>
                          </a:solidFill>
                          <a:effectLst/>
                          <a:latin typeface="Calibri" panose="020F0502020204030204" pitchFamily="34" charset="0"/>
                        </a:rPr>
                        <a:t>Wyoming</a:t>
                      </a:r>
                    </a:p>
                  </a:txBody>
                  <a:tcPr marL="6982" marR="6982" marT="6982" marB="0" anchor="ctr">
                    <a:lnL>
                      <a:noFill/>
                    </a:lnL>
                    <a:lnR>
                      <a:noFill/>
                    </a:lnR>
                    <a:lnT>
                      <a:noFill/>
                    </a:lnT>
                    <a:lnB>
                      <a:noFill/>
                    </a:lnB>
                    <a:solidFill>
                      <a:srgbClr val="B4C6E7"/>
                    </a:solidFill>
                  </a:tcPr>
                </a:tc>
                <a:tc>
                  <a:txBody>
                    <a:bodyPr/>
                    <a:lstStyle/>
                    <a:p>
                      <a:pPr algn="l" fontAlgn="b"/>
                      <a:r>
                        <a:rPr lang="en-US" sz="1200" b="0" i="0" u="none" strike="noStrike">
                          <a:solidFill>
                            <a:srgbClr val="000000"/>
                          </a:solidFill>
                          <a:effectLst/>
                          <a:latin typeface="Calibri" panose="020F0502020204030204" pitchFamily="34" charset="0"/>
                        </a:rPr>
                        <a:t>Full-Season Fallow</a:t>
                      </a:r>
                    </a:p>
                  </a:txBody>
                  <a:tcPr marL="6982" marR="6982" marT="6982" marB="0" anchor="b">
                    <a:lnL>
                      <a:noFill/>
                    </a:lnL>
                    <a:lnR>
                      <a:noFill/>
                    </a:lnR>
                    <a:lnT>
                      <a:noFill/>
                    </a:lnT>
                    <a:lnB>
                      <a:noFill/>
                    </a:lnB>
                    <a:solidFill>
                      <a:srgbClr val="B4C6E7"/>
                    </a:solidFill>
                  </a:tcPr>
                </a:tc>
                <a:tc>
                  <a:txBody>
                    <a:bodyPr/>
                    <a:lstStyle/>
                    <a:p>
                      <a:pPr algn="l" fontAlgn="b"/>
                      <a:r>
                        <a:rPr lang="en-US" sz="1200" b="0" i="0" u="none" strike="noStrike" dirty="0">
                          <a:solidFill>
                            <a:srgbClr val="000000"/>
                          </a:solidFill>
                          <a:effectLst/>
                          <a:latin typeface="Calibri" panose="020F0502020204030204" pitchFamily="34" charset="0"/>
                        </a:rPr>
                        <a:t>All Crops</a:t>
                      </a:r>
                    </a:p>
                  </a:txBody>
                  <a:tcPr marL="6982" marR="6982" marT="6982" marB="0" anchor="b">
                    <a:lnL>
                      <a:noFill/>
                    </a:lnL>
                    <a:lnR>
                      <a:noFill/>
                    </a:lnR>
                    <a:lnT>
                      <a:noFill/>
                    </a:lnT>
                    <a:lnB>
                      <a:noFill/>
                    </a:lnB>
                    <a:solidFill>
                      <a:srgbClr val="B4C6E7"/>
                    </a:solidFill>
                  </a:tcPr>
                </a:tc>
                <a:tc>
                  <a:txBody>
                    <a:bodyPr/>
                    <a:lstStyle/>
                    <a:p>
                      <a:pPr algn="l" fontAlgn="b"/>
                      <a:r>
                        <a:rPr lang="en-US" sz="1200" b="0" i="0" u="none" strike="noStrike">
                          <a:solidFill>
                            <a:srgbClr val="000000"/>
                          </a:solidFill>
                          <a:effectLst/>
                          <a:latin typeface="Calibri" panose="020F0502020204030204" pitchFamily="34" charset="0"/>
                        </a:rPr>
                        <a:t> $                      513.00 </a:t>
                      </a:r>
                    </a:p>
                  </a:txBody>
                  <a:tcPr marL="6982" marR="6982" marT="6982" marB="0" anchor="b">
                    <a:lnL>
                      <a:noFill/>
                    </a:lnL>
                    <a:lnR>
                      <a:noFill/>
                    </a:lnR>
                    <a:lnT>
                      <a:noFill/>
                    </a:lnT>
                    <a:lnB>
                      <a:noFill/>
                    </a:lnB>
                    <a:solidFill>
                      <a:srgbClr val="B4C6E7"/>
                    </a:solidFill>
                  </a:tcPr>
                </a:tc>
                <a:tc>
                  <a:txBody>
                    <a:bodyPr/>
                    <a:lstStyle/>
                    <a:p>
                      <a:pPr algn="l" fontAlgn="b"/>
                      <a:r>
                        <a:rPr lang="en-US" sz="1200" b="1" i="0" u="none" strike="noStrike" dirty="0">
                          <a:solidFill>
                            <a:srgbClr val="000000"/>
                          </a:solidFill>
                          <a:effectLst/>
                          <a:latin typeface="Calibri" panose="020F0502020204030204" pitchFamily="34" charset="0"/>
                        </a:rPr>
                        <a:t> $                      492.00 </a:t>
                      </a:r>
                    </a:p>
                  </a:txBody>
                  <a:tcPr marL="6982" marR="6982" marT="6982" marB="0" anchor="b">
                    <a:lnL>
                      <a:noFill/>
                    </a:lnL>
                    <a:lnR>
                      <a:noFill/>
                    </a:lnR>
                    <a:lnT>
                      <a:noFill/>
                    </a:lnT>
                    <a:lnB>
                      <a:noFill/>
                    </a:lnB>
                    <a:solidFill>
                      <a:srgbClr val="B4C6E7"/>
                    </a:solidFill>
                  </a:tcPr>
                </a:tc>
                <a:extLst>
                  <a:ext uri="{0D108BD9-81ED-4DB2-BD59-A6C34878D82A}">
                    <a16:rowId xmlns:a16="http://schemas.microsoft.com/office/drawing/2014/main" val="2942645542"/>
                  </a:ext>
                </a:extLst>
              </a:tr>
              <a:tr h="252757">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Split-Season/Crop-Switch</a:t>
                      </a:r>
                    </a:p>
                  </a:txBody>
                  <a:tcPr marL="6982" marR="6982" marT="6982" marB="0" anchor="b">
                    <a:lnL>
                      <a:noFill/>
                    </a:lnL>
                    <a:lnR>
                      <a:noFill/>
                    </a:lnR>
                    <a:lnT>
                      <a:noFill/>
                    </a:lnT>
                    <a:lnB>
                      <a:noFill/>
                    </a:lnB>
                    <a:solidFill>
                      <a:srgbClr val="B4C6E7"/>
                    </a:solidFill>
                  </a:tcPr>
                </a:tc>
                <a:tc>
                  <a:txBody>
                    <a:bodyPr/>
                    <a:lstStyle/>
                    <a:p>
                      <a:pPr algn="l" fontAlgn="b"/>
                      <a:r>
                        <a:rPr lang="en-US" sz="1200" b="0" i="0" u="none" strike="noStrike" dirty="0">
                          <a:solidFill>
                            <a:srgbClr val="000000"/>
                          </a:solidFill>
                          <a:effectLst/>
                          <a:latin typeface="Calibri" panose="020F0502020204030204" pitchFamily="34" charset="0"/>
                        </a:rPr>
                        <a:t>Same as above, * by CCU ac-ft/ac</a:t>
                      </a:r>
                    </a:p>
                  </a:txBody>
                  <a:tcPr marL="6982" marR="6982" marT="6982" marB="0" anchor="b">
                    <a:lnL>
                      <a:noFill/>
                    </a:lnL>
                    <a:lnR>
                      <a:noFill/>
                    </a:lnR>
                    <a:lnT>
                      <a:noFill/>
                    </a:lnT>
                    <a:lnB>
                      <a:noFill/>
                    </a:lnB>
                    <a:solidFill>
                      <a:srgbClr val="B4C6E7"/>
                    </a:solidFill>
                  </a:tcPr>
                </a:tc>
                <a:tc>
                  <a:txBody>
                    <a:bodyPr/>
                    <a:lstStyle/>
                    <a:p>
                      <a:pPr algn="l" fontAlgn="b"/>
                      <a:r>
                        <a:rPr lang="en-US" sz="1200" b="0" i="0" u="none" strike="noStrike">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B4C6E7"/>
                    </a:solidFill>
                  </a:tcPr>
                </a:tc>
                <a:tc>
                  <a:txBody>
                    <a:bodyPr/>
                    <a:lstStyle/>
                    <a:p>
                      <a:pPr algn="l" fontAlgn="b"/>
                      <a:r>
                        <a:rPr lang="en-US" sz="1200" b="1" i="0" u="none" strike="noStrike" dirty="0">
                          <a:solidFill>
                            <a:srgbClr val="000000"/>
                          </a:solidFill>
                          <a:effectLst/>
                          <a:latin typeface="Calibri" panose="020F0502020204030204" pitchFamily="34" charset="0"/>
                        </a:rPr>
                        <a:t> $                      492.00 </a:t>
                      </a:r>
                    </a:p>
                  </a:txBody>
                  <a:tcPr marL="6982" marR="6982" marT="6982" marB="0" anchor="b">
                    <a:lnL>
                      <a:noFill/>
                    </a:lnL>
                    <a:lnR>
                      <a:noFill/>
                    </a:lnR>
                    <a:lnT>
                      <a:noFill/>
                    </a:lnT>
                    <a:lnB>
                      <a:noFill/>
                    </a:lnB>
                    <a:solidFill>
                      <a:srgbClr val="B4C6E7"/>
                    </a:solidFill>
                  </a:tcPr>
                </a:tc>
                <a:extLst>
                  <a:ext uri="{0D108BD9-81ED-4DB2-BD59-A6C34878D82A}">
                    <a16:rowId xmlns:a16="http://schemas.microsoft.com/office/drawing/2014/main" val="2595086501"/>
                  </a:ext>
                </a:extLst>
              </a:tr>
              <a:tr h="252757">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Reservoir Storage</a:t>
                      </a:r>
                    </a:p>
                  </a:txBody>
                  <a:tcPr marL="6982" marR="6982" marT="6982" marB="0" anchor="b">
                    <a:lnL>
                      <a:noFill/>
                    </a:lnL>
                    <a:lnR>
                      <a:noFill/>
                    </a:lnR>
                    <a:lnT>
                      <a:noFill/>
                    </a:lnT>
                    <a:lnB>
                      <a:noFill/>
                    </a:lnB>
                    <a:solidFill>
                      <a:srgbClr val="B4C6E7"/>
                    </a:solidFill>
                  </a:tcPr>
                </a:tc>
                <a:tc>
                  <a:txBody>
                    <a:bodyPr/>
                    <a:lstStyle/>
                    <a:p>
                      <a:pPr algn="l" fontAlgn="b"/>
                      <a:r>
                        <a:rPr lang="en-US" sz="1200" b="0" i="0" u="none" strike="noStrike" dirty="0">
                          <a:solidFill>
                            <a:srgbClr val="000000"/>
                          </a:solidFill>
                          <a:effectLst/>
                          <a:latin typeface="Calibri" panose="020F0502020204030204" pitchFamily="34" charset="0"/>
                        </a:rPr>
                        <a:t>2023 SCPP pricing</a:t>
                      </a:r>
                    </a:p>
                  </a:txBody>
                  <a:tcPr marL="6982" marR="6982" marT="6982" marB="0" anchor="b">
                    <a:lnL>
                      <a:noFill/>
                    </a:lnL>
                    <a:lnR>
                      <a:noFill/>
                    </a:lnR>
                    <a:lnT>
                      <a:noFill/>
                    </a:lnT>
                    <a:lnB>
                      <a:noFill/>
                    </a:lnB>
                    <a:solidFill>
                      <a:srgbClr val="B4C6E7"/>
                    </a:solidFill>
                  </a:tcPr>
                </a:tc>
                <a:tc>
                  <a:txBody>
                    <a:bodyPr/>
                    <a:lstStyle/>
                    <a:p>
                      <a:pPr algn="l" fontAlgn="b"/>
                      <a:r>
                        <a:rPr lang="en-US" sz="1200" b="0" i="0" u="none" strike="noStrike">
                          <a:solidFill>
                            <a:srgbClr val="000000"/>
                          </a:solidFill>
                          <a:effectLst/>
                          <a:latin typeface="Calibri" panose="020F0502020204030204" pitchFamily="34" charset="0"/>
                        </a:rPr>
                        <a:t> $                                -   </a:t>
                      </a:r>
                    </a:p>
                  </a:txBody>
                  <a:tcPr marL="6982" marR="6982" marT="6982" marB="0" anchor="b">
                    <a:lnL>
                      <a:noFill/>
                    </a:lnL>
                    <a:lnR>
                      <a:noFill/>
                    </a:lnR>
                    <a:lnT>
                      <a:noFill/>
                    </a:lnT>
                    <a:lnB>
                      <a:noFill/>
                    </a:lnB>
                    <a:solidFill>
                      <a:srgbClr val="B4C6E7"/>
                    </a:solidFill>
                  </a:tcPr>
                </a:tc>
                <a:tc>
                  <a:txBody>
                    <a:bodyPr/>
                    <a:lstStyle/>
                    <a:p>
                      <a:pPr algn="l" fontAlgn="b"/>
                      <a:r>
                        <a:rPr lang="en-US" sz="1200" b="1" i="0" u="none" strike="noStrike" dirty="0">
                          <a:solidFill>
                            <a:srgbClr val="000000"/>
                          </a:solidFill>
                          <a:effectLst/>
                          <a:latin typeface="Calibri" panose="020F0502020204030204" pitchFamily="34" charset="0"/>
                        </a:rPr>
                        <a:t> $                      150.00 </a:t>
                      </a:r>
                    </a:p>
                  </a:txBody>
                  <a:tcPr marL="6982" marR="6982" marT="6982" marB="0" anchor="b">
                    <a:lnL>
                      <a:noFill/>
                    </a:lnL>
                    <a:lnR>
                      <a:noFill/>
                    </a:lnR>
                    <a:lnT>
                      <a:noFill/>
                    </a:lnT>
                    <a:lnB>
                      <a:noFill/>
                    </a:lnB>
                    <a:solidFill>
                      <a:srgbClr val="B4C6E7"/>
                    </a:solidFill>
                  </a:tcPr>
                </a:tc>
                <a:extLst>
                  <a:ext uri="{0D108BD9-81ED-4DB2-BD59-A6C34878D82A}">
                    <a16:rowId xmlns:a16="http://schemas.microsoft.com/office/drawing/2014/main" val="2929250715"/>
                  </a:ext>
                </a:extLst>
              </a:tr>
              <a:tr h="252757">
                <a:tc vMerge="1">
                  <a:txBody>
                    <a:bodyPr/>
                    <a:lstStyle/>
                    <a:p>
                      <a:endParaRPr lang="en-US"/>
                    </a:p>
                  </a:txBody>
                  <a:tcPr/>
                </a:tc>
                <a:tc>
                  <a:txBody>
                    <a:bodyPr/>
                    <a:lstStyle/>
                    <a:p>
                      <a:pPr algn="l" fontAlgn="b"/>
                      <a:r>
                        <a:rPr lang="en-US" sz="1200" b="0" i="0" u="none" strike="noStrike">
                          <a:solidFill>
                            <a:srgbClr val="000000"/>
                          </a:solidFill>
                          <a:effectLst/>
                          <a:latin typeface="Calibri" panose="020F0502020204030204" pitchFamily="34" charset="0"/>
                        </a:rPr>
                        <a:t>M&amp;I</a:t>
                      </a:r>
                    </a:p>
                  </a:txBody>
                  <a:tcPr marL="6982" marR="6982" marT="6982" marB="0" anchor="b">
                    <a:lnL>
                      <a:noFill/>
                    </a:lnL>
                    <a:lnR>
                      <a:noFill/>
                    </a:lnR>
                    <a:lnT>
                      <a:noFill/>
                    </a:lnT>
                    <a:lnB>
                      <a:noFill/>
                    </a:lnB>
                    <a:solidFill>
                      <a:srgbClr val="B4C6E7"/>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6982" marR="6982" marT="6982" marB="0" anchor="b">
                    <a:lnL>
                      <a:noFill/>
                    </a:lnL>
                    <a:lnR>
                      <a:noFill/>
                    </a:lnR>
                    <a:lnT>
                      <a:noFill/>
                    </a:lnT>
                    <a:lnB>
                      <a:noFill/>
                    </a:lnB>
                    <a:solidFill>
                      <a:srgbClr val="B4C6E7"/>
                    </a:solidFill>
                  </a:tcPr>
                </a:tc>
                <a:tc>
                  <a:txBody>
                    <a:bodyPr/>
                    <a:lstStyle/>
                    <a:p>
                      <a:pPr algn="l" fontAlgn="b"/>
                      <a:r>
                        <a:rPr lang="en-US" sz="1200" b="0" i="0" u="none" strike="noStrike">
                          <a:solidFill>
                            <a:srgbClr val="000000"/>
                          </a:solidFill>
                          <a:effectLst/>
                          <a:latin typeface="Calibri" panose="020F0502020204030204" pitchFamily="34" charset="0"/>
                        </a:rPr>
                        <a:t> $                      163.00 </a:t>
                      </a:r>
                    </a:p>
                  </a:txBody>
                  <a:tcPr marL="6982" marR="6982" marT="6982" marB="0" anchor="b">
                    <a:lnL>
                      <a:noFill/>
                    </a:lnL>
                    <a:lnR>
                      <a:noFill/>
                    </a:lnR>
                    <a:lnT>
                      <a:noFill/>
                    </a:lnT>
                    <a:lnB>
                      <a:noFill/>
                    </a:lnB>
                    <a:solidFill>
                      <a:srgbClr val="B4C6E7"/>
                    </a:solidFill>
                  </a:tcPr>
                </a:tc>
                <a:tc>
                  <a:txBody>
                    <a:bodyPr/>
                    <a:lstStyle/>
                    <a:p>
                      <a:pPr algn="l" fontAlgn="b"/>
                      <a:r>
                        <a:rPr lang="en-US" sz="1200" b="1" i="0" u="none" strike="noStrike" dirty="0">
                          <a:solidFill>
                            <a:srgbClr val="000000"/>
                          </a:solidFill>
                          <a:effectLst/>
                          <a:latin typeface="Calibri" panose="020F0502020204030204" pitchFamily="34" charset="0"/>
                        </a:rPr>
                        <a:t> $      Case-by-case </a:t>
                      </a:r>
                    </a:p>
                  </a:txBody>
                  <a:tcPr marL="6982" marR="6982" marT="6982" marB="0" anchor="b">
                    <a:lnL>
                      <a:noFill/>
                    </a:lnL>
                    <a:lnR>
                      <a:noFill/>
                    </a:lnR>
                    <a:lnT>
                      <a:noFill/>
                    </a:lnT>
                    <a:lnB>
                      <a:noFill/>
                    </a:lnB>
                    <a:solidFill>
                      <a:srgbClr val="B4C6E7"/>
                    </a:solidFill>
                  </a:tcPr>
                </a:tc>
                <a:extLst>
                  <a:ext uri="{0D108BD9-81ED-4DB2-BD59-A6C34878D82A}">
                    <a16:rowId xmlns:a16="http://schemas.microsoft.com/office/drawing/2014/main" val="270126257"/>
                  </a:ext>
                </a:extLst>
              </a:tr>
            </a:tbl>
          </a:graphicData>
        </a:graphic>
      </p:graphicFrame>
      <p:sp>
        <p:nvSpPr>
          <p:cNvPr id="4" name="Rectangle 3">
            <a:extLst>
              <a:ext uri="{FF2B5EF4-FFF2-40B4-BE49-F238E27FC236}">
                <a16:creationId xmlns:a16="http://schemas.microsoft.com/office/drawing/2014/main" id="{8EE5430D-33AF-4DB0-0314-FA0695702675}"/>
              </a:ext>
            </a:extLst>
          </p:cNvPr>
          <p:cNvSpPr/>
          <p:nvPr/>
        </p:nvSpPr>
        <p:spPr>
          <a:xfrm>
            <a:off x="8668929" y="1346150"/>
            <a:ext cx="1607422" cy="49539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605EFD-BAC4-B48E-2EBF-D95C0ED22FCB}"/>
              </a:ext>
            </a:extLst>
          </p:cNvPr>
          <p:cNvSpPr txBox="1"/>
          <p:nvPr/>
        </p:nvSpPr>
        <p:spPr>
          <a:xfrm>
            <a:off x="1656696" y="80811"/>
            <a:ext cx="8781943" cy="1353576"/>
          </a:xfrm>
          <a:prstGeom prst="rect">
            <a:avLst/>
          </a:prstGeom>
          <a:noFill/>
        </p:spPr>
        <p:txBody>
          <a:bodyPr wrap="square">
            <a:spAutoFit/>
          </a:bodyPr>
          <a:lstStyle/>
          <a:p>
            <a:pPr algn="ctr" defTabSz="914400">
              <a:lnSpc>
                <a:spcPct val="85000"/>
              </a:lnSpc>
              <a:spcBef>
                <a:spcPct val="0"/>
              </a:spcBef>
            </a:pPr>
            <a:r>
              <a:rPr lang="en-US" sz="4800" spc="-50" dirty="0">
                <a:solidFill>
                  <a:schemeClr val="tx1">
                    <a:lumMod val="75000"/>
                    <a:lumOff val="25000"/>
                  </a:schemeClr>
                </a:solidFill>
                <a:latin typeface="+mj-lt"/>
                <a:ea typeface="+mj-ea"/>
                <a:cs typeface="+mj-cs"/>
              </a:rPr>
              <a:t>2024 Compensation</a:t>
            </a:r>
            <a:br>
              <a:rPr lang="en-US" sz="4800" spc="-50" dirty="0">
                <a:solidFill>
                  <a:schemeClr val="tx1">
                    <a:lumMod val="75000"/>
                    <a:lumOff val="25000"/>
                  </a:schemeClr>
                </a:solidFill>
                <a:latin typeface="+mj-lt"/>
                <a:ea typeface="+mj-ea"/>
                <a:cs typeface="+mj-cs"/>
              </a:rPr>
            </a:br>
            <a:r>
              <a:rPr lang="en-US" sz="4800" spc="-50" dirty="0">
                <a:solidFill>
                  <a:schemeClr val="tx1">
                    <a:lumMod val="75000"/>
                    <a:lumOff val="25000"/>
                  </a:schemeClr>
                </a:solidFill>
                <a:latin typeface="+mj-lt"/>
                <a:ea typeface="+mj-ea"/>
                <a:cs typeface="+mj-cs"/>
              </a:rPr>
              <a:t>By State and Project Type</a:t>
            </a:r>
          </a:p>
        </p:txBody>
      </p:sp>
    </p:spTree>
    <p:extLst>
      <p:ext uri="{BB962C8B-B14F-4D97-AF65-F5344CB8AC3E}">
        <p14:creationId xmlns:p14="http://schemas.microsoft.com/office/powerpoint/2010/main" val="29028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B3F7B5-1A91-170D-C5A4-31F654339B17}"/>
              </a:ext>
            </a:extLst>
          </p:cNvPr>
          <p:cNvSpPr>
            <a:spLocks noGrp="1"/>
          </p:cNvSpPr>
          <p:nvPr>
            <p:ph type="title"/>
          </p:nvPr>
        </p:nvSpPr>
        <p:spPr>
          <a:xfrm>
            <a:off x="5181601" y="634946"/>
            <a:ext cx="6368142" cy="1450757"/>
          </a:xfrm>
        </p:spPr>
        <p:txBody>
          <a:bodyPr>
            <a:normAutofit/>
          </a:bodyPr>
          <a:lstStyle/>
          <a:p>
            <a:r>
              <a:rPr lang="en-US" dirty="0"/>
              <a:t>2024 Application Process Overview</a:t>
            </a:r>
          </a:p>
        </p:txBody>
      </p:sp>
      <p:pic>
        <p:nvPicPr>
          <p:cNvPr id="1028" name="Picture 4">
            <a:extLst>
              <a:ext uri="{FF2B5EF4-FFF2-40B4-BE49-F238E27FC236}">
                <a16:creationId xmlns:a16="http://schemas.microsoft.com/office/drawing/2014/main" id="{5C25D820-C74D-D752-35B0-E785B7E544D1}"/>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64A3EB-185D-3552-EE8F-1BBDC077024E}"/>
              </a:ext>
            </a:extLst>
          </p:cNvPr>
          <p:cNvSpPr>
            <a:spLocks noGrp="1"/>
          </p:cNvSpPr>
          <p:nvPr>
            <p:ph idx="1"/>
          </p:nvPr>
        </p:nvSpPr>
        <p:spPr>
          <a:xfrm>
            <a:off x="5181601" y="2198913"/>
            <a:ext cx="6368142" cy="4227782"/>
          </a:xfrm>
        </p:spPr>
        <p:txBody>
          <a:bodyPr>
            <a:noAutofit/>
          </a:bodyPr>
          <a:lstStyle/>
          <a:p>
            <a:r>
              <a:rPr lang="en-US" sz="1800" dirty="0"/>
              <a:t>Online application (</a:t>
            </a:r>
            <a:r>
              <a:rPr lang="en-US" sz="1800" dirty="0">
                <a:hlinkClick r:id="rId4"/>
              </a:rPr>
              <a:t>http://www.ucrcommission.com/draft-scpp-2024-application-form/)</a:t>
            </a:r>
            <a:endParaRPr lang="en-US" sz="1800" dirty="0"/>
          </a:p>
          <a:p>
            <a:pPr lvl="1"/>
            <a:r>
              <a:rPr lang="en-US" dirty="0"/>
              <a:t>Includes ability to enter Multi-Participant projects</a:t>
            </a:r>
          </a:p>
          <a:p>
            <a:r>
              <a:rPr lang="en-US" sz="1800" dirty="0"/>
              <a:t>Requires pre-application discussion with Wilson Water Group</a:t>
            </a:r>
          </a:p>
          <a:p>
            <a:pPr lvl="1"/>
            <a:r>
              <a:rPr lang="en-US" dirty="0"/>
              <a:t>Calculation of Conserved Consumptive Use</a:t>
            </a:r>
          </a:p>
          <a:p>
            <a:pPr lvl="1"/>
            <a:r>
              <a:rPr lang="en-US" dirty="0"/>
              <a:t>Project description relative to key focus:</a:t>
            </a:r>
          </a:p>
          <a:p>
            <a:pPr lvl="2"/>
            <a:r>
              <a:rPr lang="en-US" sz="1800" dirty="0"/>
              <a:t>Informing Demand Management feasibility questions</a:t>
            </a:r>
          </a:p>
          <a:p>
            <a:pPr lvl="2"/>
            <a:r>
              <a:rPr lang="en-US" sz="1800" dirty="0"/>
              <a:t>Water Conservation Innovation &amp; Local Drought Resiliency </a:t>
            </a:r>
          </a:p>
          <a:p>
            <a:r>
              <a:rPr lang="en-US" sz="1800" dirty="0"/>
              <a:t>Important to note:</a:t>
            </a:r>
          </a:p>
          <a:p>
            <a:pPr lvl="1"/>
            <a:r>
              <a:rPr lang="en-US" dirty="0"/>
              <a:t>Irrigation projects must include a </a:t>
            </a:r>
            <a:r>
              <a:rPr lang="en-US" b="1" dirty="0"/>
              <a:t>minimum of 40 acres</a:t>
            </a:r>
          </a:p>
          <a:p>
            <a:pPr lvl="1"/>
            <a:r>
              <a:rPr lang="en-US" dirty="0"/>
              <a:t>Information may become subject to public disclosure</a:t>
            </a:r>
          </a:p>
          <a:p>
            <a:pPr lvl="1"/>
            <a:r>
              <a:rPr lang="en-US" dirty="0"/>
              <a:t>Application can be denied by States, UCRC, or Reclamation for any reason</a:t>
            </a:r>
          </a:p>
          <a:p>
            <a:endParaRPr lang="en-US" sz="1800" dirty="0"/>
          </a:p>
        </p:txBody>
      </p:sp>
      <p:sp>
        <p:nvSpPr>
          <p:cNvPr id="4" name="Slide Number Placeholder 3">
            <a:extLst>
              <a:ext uri="{FF2B5EF4-FFF2-40B4-BE49-F238E27FC236}">
                <a16:creationId xmlns:a16="http://schemas.microsoft.com/office/drawing/2014/main" id="{FD406E4F-FF01-EF23-63B1-1DC071F46550}"/>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a:solidFill>
                  <a:schemeClr val="tx1">
                    <a:lumMod val="75000"/>
                    <a:lumOff val="25000"/>
                  </a:schemeClr>
                </a:solidFill>
              </a:rPr>
              <a:pPr>
                <a:spcAft>
                  <a:spcPts val="600"/>
                </a:spcAft>
              </a:pPr>
              <a:t>11</a:t>
            </a:fld>
            <a:endParaRPr lang="en-US">
              <a:solidFill>
                <a:schemeClr val="tx1">
                  <a:lumMod val="75000"/>
                  <a:lumOff val="25000"/>
                </a:schemeClr>
              </a:solidFill>
            </a:endParaRPr>
          </a:p>
        </p:txBody>
      </p:sp>
    </p:spTree>
    <p:extLst>
      <p:ext uri="{BB962C8B-B14F-4D97-AF65-F5344CB8AC3E}">
        <p14:creationId xmlns:p14="http://schemas.microsoft.com/office/powerpoint/2010/main" val="2766513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3C2126-8340-199A-C991-B46A057830D9}"/>
              </a:ext>
            </a:extLst>
          </p:cNvPr>
          <p:cNvSpPr>
            <a:spLocks noGrp="1"/>
          </p:cNvSpPr>
          <p:nvPr>
            <p:ph type="sldNum" sz="quarter" idx="12"/>
          </p:nvPr>
        </p:nvSpPr>
        <p:spPr/>
        <p:txBody>
          <a:bodyPr/>
          <a:lstStyle/>
          <a:p>
            <a:fld id="{6D22F896-40B5-4ADD-8801-0D06FADFA095}" type="slidenum">
              <a:rPr lang="en-US" smtClean="0"/>
              <a:t>12</a:t>
            </a:fld>
            <a:endParaRPr lang="en-US" dirty="0"/>
          </a:p>
        </p:txBody>
      </p:sp>
      <p:sp>
        <p:nvSpPr>
          <p:cNvPr id="3" name="Title 1">
            <a:extLst>
              <a:ext uri="{FF2B5EF4-FFF2-40B4-BE49-F238E27FC236}">
                <a16:creationId xmlns:a16="http://schemas.microsoft.com/office/drawing/2014/main" id="{B5781ADE-010D-CD0D-E907-6E8210EB0876}"/>
              </a:ext>
            </a:extLst>
          </p:cNvPr>
          <p:cNvSpPr txBox="1">
            <a:spLocks/>
          </p:cNvSpPr>
          <p:nvPr/>
        </p:nvSpPr>
        <p:spPr>
          <a:xfrm>
            <a:off x="1671288" y="151500"/>
            <a:ext cx="9967868" cy="805386"/>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600" dirty="0">
                <a:solidFill>
                  <a:schemeClr val="tx1">
                    <a:lumMod val="85000"/>
                    <a:lumOff val="15000"/>
                  </a:schemeClr>
                </a:solidFill>
              </a:rPr>
              <a:t>On-Line Application Overview</a:t>
            </a:r>
          </a:p>
        </p:txBody>
      </p:sp>
      <p:pic>
        <p:nvPicPr>
          <p:cNvPr id="4" name="Picture 3">
            <a:extLst>
              <a:ext uri="{FF2B5EF4-FFF2-40B4-BE49-F238E27FC236}">
                <a16:creationId xmlns:a16="http://schemas.microsoft.com/office/drawing/2014/main" id="{12387BFE-668B-6B11-575C-CF6EE9C2B134}"/>
              </a:ext>
            </a:extLst>
          </p:cNvPr>
          <p:cNvPicPr>
            <a:picLocks noChangeAspect="1"/>
          </p:cNvPicPr>
          <p:nvPr/>
        </p:nvPicPr>
        <p:blipFill>
          <a:blip r:embed="rId3"/>
          <a:stretch>
            <a:fillRect/>
          </a:stretch>
        </p:blipFill>
        <p:spPr>
          <a:xfrm>
            <a:off x="1613623" y="1015387"/>
            <a:ext cx="8658705" cy="4827226"/>
          </a:xfrm>
          <a:prstGeom prst="rect">
            <a:avLst/>
          </a:prstGeom>
        </p:spPr>
      </p:pic>
    </p:spTree>
    <p:extLst>
      <p:ext uri="{BB962C8B-B14F-4D97-AF65-F5344CB8AC3E}">
        <p14:creationId xmlns:p14="http://schemas.microsoft.com/office/powerpoint/2010/main" val="138212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A4D1C7-59A9-0557-DE43-A52997A27A08}"/>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3" name="Title 1">
            <a:extLst>
              <a:ext uri="{FF2B5EF4-FFF2-40B4-BE49-F238E27FC236}">
                <a16:creationId xmlns:a16="http://schemas.microsoft.com/office/drawing/2014/main" id="{3259A7D8-6552-9EE0-8B7F-6D79B28E28B1}"/>
              </a:ext>
            </a:extLst>
          </p:cNvPr>
          <p:cNvSpPr txBox="1">
            <a:spLocks/>
          </p:cNvSpPr>
          <p:nvPr/>
        </p:nvSpPr>
        <p:spPr>
          <a:xfrm>
            <a:off x="1818169" y="0"/>
            <a:ext cx="9967868" cy="805386"/>
          </a:xfrm>
          <a:prstGeom prst="rect">
            <a:avLst/>
          </a:prstGeom>
        </p:spPr>
        <p:txBody>
          <a:bodyPr vert="horz" lIns="91440" tIns="45720" rIns="91440" bIns="45720" rtlCol="0" anchor="b">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600" dirty="0">
                <a:solidFill>
                  <a:schemeClr val="tx1">
                    <a:lumMod val="85000"/>
                    <a:lumOff val="15000"/>
                  </a:schemeClr>
                </a:solidFill>
              </a:rPr>
              <a:t>On-Line Application Overview</a:t>
            </a:r>
          </a:p>
        </p:txBody>
      </p:sp>
      <p:pic>
        <p:nvPicPr>
          <p:cNvPr id="6" name="Picture 5">
            <a:extLst>
              <a:ext uri="{FF2B5EF4-FFF2-40B4-BE49-F238E27FC236}">
                <a16:creationId xmlns:a16="http://schemas.microsoft.com/office/drawing/2014/main" id="{B8492C95-02EF-9540-AD6B-C0784D9A25F4}"/>
              </a:ext>
            </a:extLst>
          </p:cNvPr>
          <p:cNvPicPr>
            <a:picLocks noChangeAspect="1"/>
          </p:cNvPicPr>
          <p:nvPr/>
        </p:nvPicPr>
        <p:blipFill>
          <a:blip r:embed="rId3"/>
          <a:stretch>
            <a:fillRect/>
          </a:stretch>
        </p:blipFill>
        <p:spPr>
          <a:xfrm>
            <a:off x="1042477" y="805386"/>
            <a:ext cx="10743560" cy="4362740"/>
          </a:xfrm>
          <a:prstGeom prst="rect">
            <a:avLst/>
          </a:prstGeom>
        </p:spPr>
      </p:pic>
      <p:pic>
        <p:nvPicPr>
          <p:cNvPr id="4" name="Picture 3">
            <a:extLst>
              <a:ext uri="{FF2B5EF4-FFF2-40B4-BE49-F238E27FC236}">
                <a16:creationId xmlns:a16="http://schemas.microsoft.com/office/drawing/2014/main" id="{61DE933B-BAAB-F4E7-EE8F-F1FC5CB5EFF6}"/>
              </a:ext>
            </a:extLst>
          </p:cNvPr>
          <p:cNvPicPr>
            <a:picLocks noChangeAspect="1"/>
          </p:cNvPicPr>
          <p:nvPr/>
        </p:nvPicPr>
        <p:blipFill>
          <a:blip r:embed="rId4"/>
          <a:stretch>
            <a:fillRect/>
          </a:stretch>
        </p:blipFill>
        <p:spPr>
          <a:xfrm>
            <a:off x="1624030" y="4910253"/>
            <a:ext cx="9755325" cy="1407882"/>
          </a:xfrm>
          <a:prstGeom prst="rect">
            <a:avLst/>
          </a:prstGeom>
        </p:spPr>
      </p:pic>
    </p:spTree>
    <p:extLst>
      <p:ext uri="{BB962C8B-B14F-4D97-AF65-F5344CB8AC3E}">
        <p14:creationId xmlns:p14="http://schemas.microsoft.com/office/powerpoint/2010/main" val="140437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a:xfrm>
            <a:off x="1097280" y="286603"/>
            <a:ext cx="10058400" cy="1450757"/>
          </a:xfrm>
        </p:spPr>
        <p:txBody>
          <a:bodyPr>
            <a:normAutofit/>
          </a:bodyPr>
          <a:lstStyle/>
          <a:p>
            <a:r>
              <a:rPr lang="en-US" dirty="0"/>
              <a:t>2024 SCPP Review Process Timeline</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a:xfrm>
            <a:off x="1097279" y="1845733"/>
            <a:ext cx="7589521" cy="4197257"/>
          </a:xfrm>
        </p:spPr>
        <p:txBody>
          <a:bodyPr>
            <a:noAutofit/>
          </a:bodyPr>
          <a:lstStyle/>
          <a:p>
            <a:r>
              <a:rPr lang="en-US" sz="1700" dirty="0"/>
              <a:t>10/27/2023 – 12/18/2023 Application process</a:t>
            </a:r>
          </a:p>
          <a:p>
            <a:pPr lvl="1"/>
            <a:r>
              <a:rPr lang="en-US" sz="1700" dirty="0"/>
              <a:t>Includes pre-application discussions on Conserved Consumptive Use and Project Description</a:t>
            </a:r>
          </a:p>
          <a:p>
            <a:r>
              <a:rPr lang="en-US" sz="1700" b="1" i="1" dirty="0"/>
              <a:t>12/18/2023 Applications due to UCRC</a:t>
            </a:r>
          </a:p>
          <a:p>
            <a:r>
              <a:rPr lang="en-US" sz="1700" dirty="0"/>
              <a:t>12/19/2023 – February 2024 State review processes, BOR participation</a:t>
            </a:r>
          </a:p>
          <a:p>
            <a:pPr lvl="1"/>
            <a:r>
              <a:rPr lang="en-US" sz="1700" dirty="0"/>
              <a:t>State water management and water rights agencies - review each application for consistency with State laws and policies, and potential adverse impacts</a:t>
            </a:r>
          </a:p>
          <a:p>
            <a:pPr lvl="1"/>
            <a:r>
              <a:rPr lang="en-US" sz="1700" dirty="0"/>
              <a:t>BOR - review for consistency with federal laws and regulations including NEPA</a:t>
            </a:r>
          </a:p>
          <a:p>
            <a:pPr lvl="1"/>
            <a:r>
              <a:rPr lang="en-US" sz="1700" dirty="0"/>
              <a:t>WWG and UCRC – provide support as necessary</a:t>
            </a:r>
          </a:p>
          <a:p>
            <a:pPr lvl="1"/>
            <a:r>
              <a:rPr lang="en-US" sz="1700" dirty="0"/>
              <a:t>Upper Division States through UCRC - jointly review applications after State reviews</a:t>
            </a:r>
          </a:p>
          <a:p>
            <a:r>
              <a:rPr lang="en-US" sz="1700" dirty="0"/>
              <a:t>February UCRC Special Meeting to consider 2024 SCPP projects</a:t>
            </a:r>
          </a:p>
          <a:p>
            <a:r>
              <a:rPr lang="en-US" sz="1700" dirty="0"/>
              <a:t>March execute SCIAs and implement projects</a:t>
            </a:r>
          </a:p>
        </p:txBody>
      </p:sp>
      <p:pic>
        <p:nvPicPr>
          <p:cNvPr id="2052" name="Picture 4">
            <a:extLst>
              <a:ext uri="{FF2B5EF4-FFF2-40B4-BE49-F238E27FC236}">
                <a16:creationId xmlns:a16="http://schemas.microsoft.com/office/drawing/2014/main" id="{980F871E-4FC9-2E35-1FAC-6DB723BFC5B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3"/>
          <a:stretch/>
        </p:blipFill>
        <p:spPr bwMode="auto">
          <a:xfrm>
            <a:off x="8988915" y="2363066"/>
            <a:ext cx="3135109" cy="34710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a:xfrm>
            <a:off x="9900458" y="6459785"/>
            <a:ext cx="1312025" cy="365125"/>
          </a:xfrm>
        </p:spPr>
        <p:txBody>
          <a:bodyPr>
            <a:normAutofit/>
          </a:bodyPr>
          <a:lstStyle/>
          <a:p>
            <a:pPr marL="0" marR="0" lvl="0" indent="0" defTabSz="457200" rtl="0" eaLnBrk="1" fontAlgn="auto" latinLnBrk="0" hangingPunct="1">
              <a:spcBef>
                <a:spcPts val="0"/>
              </a:spcBef>
              <a:spcAft>
                <a:spcPts val="600"/>
              </a:spcAft>
              <a:buClrTx/>
              <a:buSzTx/>
              <a:buFontTx/>
              <a:buNone/>
              <a:tabLst/>
              <a:defRPr/>
            </a:pPr>
            <a:fld id="{6D22F896-40B5-4ADD-8801-0D06FADFA095}" type="slidenum">
              <a:rPr kumimoji="0" lang="en-US" b="0" i="0" u="none" strike="noStrike" kern="1200" cap="none" spc="0" normalizeH="0" baseline="0" noProof="0" smtClean="0">
                <a:ln>
                  <a:noFill/>
                </a:ln>
                <a:effectLst/>
                <a:uLnTx/>
                <a:uFillTx/>
                <a:latin typeface="Corbel" panose="020B0503020204020204"/>
                <a:ea typeface="+mn-ea"/>
                <a:cs typeface="+mn-cs"/>
              </a:rPr>
              <a:pPr marL="0" marR="0" lvl="0" indent="0" defTabSz="457200" rtl="0" eaLnBrk="1" fontAlgn="auto" latinLnBrk="0" hangingPunct="1">
                <a:spcBef>
                  <a:spcPts val="0"/>
                </a:spcBef>
                <a:spcAft>
                  <a:spcPts val="600"/>
                </a:spcAft>
                <a:buClrTx/>
                <a:buSzTx/>
                <a:buFontTx/>
                <a:buNone/>
                <a:tabLst/>
                <a:defRPr/>
              </a:pPr>
              <a:t>14</a:t>
            </a:fld>
            <a:endParaRPr kumimoji="0" lang="en-US" b="0" i="0" u="none" strike="noStrike" kern="1200" cap="none" spc="0" normalizeH="0" baseline="0" noProof="0">
              <a:ln>
                <a:noFill/>
              </a:ln>
              <a:effectLst/>
              <a:uLnTx/>
              <a:uFillTx/>
              <a:latin typeface="Corbel" panose="020B0503020204020204"/>
              <a:ea typeface="+mn-ea"/>
              <a:cs typeface="+mn-cs"/>
            </a:endParaRPr>
          </a:p>
        </p:txBody>
      </p:sp>
    </p:spTree>
    <p:extLst>
      <p:ext uri="{BB962C8B-B14F-4D97-AF65-F5344CB8AC3E}">
        <p14:creationId xmlns:p14="http://schemas.microsoft.com/office/powerpoint/2010/main" val="2072110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Colorado Review Summary </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p:txBody>
          <a:bodyPr>
            <a:normAutofit/>
          </a:bodyPr>
          <a:lstStyle/>
          <a:p>
            <a:pPr>
              <a:spcBef>
                <a:spcPts val="0"/>
              </a:spcBef>
              <a:spcAft>
                <a:spcPts val="0"/>
              </a:spcAft>
              <a:buSzPts val="2800"/>
              <a:buFont typeface="Arial" panose="020B0604020202020204" pitchFamily="34" charset="0"/>
              <a:buChar char="•"/>
            </a:pPr>
            <a:r>
              <a:rPr lang="en-US" sz="2400" dirty="0"/>
              <a:t>CWCB and DWR review of applications.</a:t>
            </a:r>
          </a:p>
          <a:p>
            <a:pPr>
              <a:spcBef>
                <a:spcPts val="1000"/>
              </a:spcBef>
              <a:spcAft>
                <a:spcPts val="0"/>
              </a:spcAft>
              <a:buSzPts val="2800"/>
              <a:buFont typeface="Arial" panose="020B0604020202020204" pitchFamily="34" charset="0"/>
              <a:buChar char="•"/>
            </a:pPr>
            <a:r>
              <a:rPr lang="en-US" sz="2400" dirty="0"/>
              <a:t>Applications meeting minimal requirements and passing fatal flaw review will be shared with parties who sign-up to receive information. They will have an opportunity to comment on applications.</a:t>
            </a:r>
          </a:p>
          <a:p>
            <a:pPr>
              <a:spcBef>
                <a:spcPts val="1000"/>
              </a:spcBef>
              <a:spcAft>
                <a:spcPts val="0"/>
              </a:spcAft>
              <a:buSzPts val="2800"/>
              <a:buFont typeface="Arial" panose="020B0604020202020204" pitchFamily="34" charset="0"/>
              <a:buChar char="•"/>
            </a:pPr>
            <a:r>
              <a:rPr lang="en-US" sz="2400" dirty="0"/>
              <a:t>CWCB Board will have an opportunity to approve SCPP as a state-approved conservation program.</a:t>
            </a: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15</a:t>
            </a:fld>
            <a:endParaRPr lang="en-US" dirty="0"/>
          </a:p>
        </p:txBody>
      </p:sp>
      <p:pic>
        <p:nvPicPr>
          <p:cNvPr id="4" name="Google Shape;510;p13">
            <a:extLst>
              <a:ext uri="{FF2B5EF4-FFF2-40B4-BE49-F238E27FC236}">
                <a16:creationId xmlns:a16="http://schemas.microsoft.com/office/drawing/2014/main" id="{D27FCBD8-6123-8C1C-F7DA-A73233D30626}"/>
              </a:ext>
            </a:extLst>
          </p:cNvPr>
          <p:cNvPicPr preferRelativeResize="0"/>
          <p:nvPr/>
        </p:nvPicPr>
        <p:blipFill>
          <a:blip r:embed="rId3">
            <a:alphaModFix/>
          </a:blip>
          <a:stretch>
            <a:fillRect/>
          </a:stretch>
        </p:blipFill>
        <p:spPr>
          <a:xfrm>
            <a:off x="7921257" y="4944141"/>
            <a:ext cx="3397064" cy="924954"/>
          </a:xfrm>
          <a:prstGeom prst="rect">
            <a:avLst/>
          </a:prstGeom>
          <a:noFill/>
          <a:ln>
            <a:noFill/>
          </a:ln>
        </p:spPr>
      </p:pic>
    </p:spTree>
    <p:extLst>
      <p:ext uri="{BB962C8B-B14F-4D97-AF65-F5344CB8AC3E}">
        <p14:creationId xmlns:p14="http://schemas.microsoft.com/office/powerpoint/2010/main" val="84818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New Mexico Review Summary </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a:xfrm>
            <a:off x="1097280" y="1998920"/>
            <a:ext cx="10058400" cy="3870173"/>
          </a:xfrm>
        </p:spPr>
        <p:txBody>
          <a:bodyPr>
            <a:normAutofit/>
          </a:bodyPr>
          <a:lstStyle/>
          <a:p>
            <a:pPr>
              <a:buFont typeface="Arial" panose="020B0604020202020204" pitchFamily="34" charset="0"/>
              <a:buChar char="•"/>
            </a:pPr>
            <a:r>
              <a:rPr lang="en-US" sz="2400" dirty="0"/>
              <a:t>New Mexico Interstate Stream Commission (NMISC) reviews any NM applications for consistency with State law, policies, and impacts</a:t>
            </a:r>
          </a:p>
          <a:p>
            <a:pPr>
              <a:buFont typeface="Arial" panose="020B0604020202020204" pitchFamily="34" charset="0"/>
              <a:buChar char="•"/>
            </a:pPr>
            <a:r>
              <a:rPr lang="en-US" sz="2400" dirty="0"/>
              <a:t>NMISC reaches out to the Office of </a:t>
            </a:r>
            <a:r>
              <a:rPr lang="en-US" sz="2400" dirty="0">
                <a:solidFill>
                  <a:schemeClr val="tx1"/>
                </a:solidFill>
              </a:rPr>
              <a:t>State Engineer for review of the validity of the water rights at issue</a:t>
            </a:r>
          </a:p>
          <a:p>
            <a:endParaRPr lang="en-US" dirty="0"/>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16</a:t>
            </a:fld>
            <a:endParaRPr lang="en-US" dirty="0"/>
          </a:p>
        </p:txBody>
      </p:sp>
      <p:pic>
        <p:nvPicPr>
          <p:cNvPr id="4" name="Picture 3" descr="A logo of a river running through a valley&#10;&#10;Description automatically generated">
            <a:extLst>
              <a:ext uri="{FF2B5EF4-FFF2-40B4-BE49-F238E27FC236}">
                <a16:creationId xmlns:a16="http://schemas.microsoft.com/office/drawing/2014/main" id="{4102DD8C-3474-9E04-03E2-0D671E09668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32874" y="3920068"/>
            <a:ext cx="2743200" cy="2057400"/>
          </a:xfrm>
          <a:prstGeom prst="rect">
            <a:avLst/>
          </a:prstGeom>
        </p:spPr>
      </p:pic>
    </p:spTree>
    <p:extLst>
      <p:ext uri="{BB962C8B-B14F-4D97-AF65-F5344CB8AC3E}">
        <p14:creationId xmlns:p14="http://schemas.microsoft.com/office/powerpoint/2010/main" val="2680676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Utah Review Summary </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p:txBody>
          <a:bodyPr>
            <a:normAutofit/>
          </a:bodyPr>
          <a:lstStyle/>
          <a:p>
            <a:pPr marL="285750" indent="-285750">
              <a:buFont typeface="Arial" panose="020B0604020202020204" pitchFamily="34" charset="0"/>
              <a:buChar char="•"/>
            </a:pPr>
            <a:r>
              <a:rPr lang="en-US" sz="2000" b="1" dirty="0">
                <a:solidFill>
                  <a:srgbClr val="111111"/>
                </a:solidFill>
                <a:latin typeface="Inter" panose="020B0502030000000004" pitchFamily="34" charset="0"/>
                <a:ea typeface="Inter" panose="020B0502030000000004" pitchFamily="34" charset="0"/>
                <a:cs typeface="Open Sans" charset="0"/>
              </a:rPr>
              <a:t>Colorado River Authority of Utah </a:t>
            </a:r>
            <a:r>
              <a:rPr lang="en-US" sz="2000" dirty="0">
                <a:solidFill>
                  <a:srgbClr val="111111"/>
                </a:solidFill>
                <a:latin typeface="Inter" panose="020B0502030000000004" pitchFamily="34" charset="0"/>
                <a:ea typeface="Inter" panose="020B0502030000000004" pitchFamily="34" charset="0"/>
                <a:cs typeface="Open Sans" charset="0"/>
              </a:rPr>
              <a:t>reviews proposals for completeness, clarity, and alignment with SCPP Selection Criteria</a:t>
            </a:r>
          </a:p>
          <a:p>
            <a:pPr marL="285750" indent="-285750">
              <a:buFont typeface="Arial" panose="020B0604020202020204" pitchFamily="34" charset="0"/>
              <a:buChar char="•"/>
            </a:pPr>
            <a:endParaRPr lang="en-US" sz="2000" dirty="0">
              <a:solidFill>
                <a:srgbClr val="111111"/>
              </a:solidFill>
              <a:latin typeface="Inter" panose="020B0502030000000004" pitchFamily="34" charset="0"/>
              <a:ea typeface="Inter" panose="020B0502030000000004" pitchFamily="34" charset="0"/>
              <a:cs typeface="Open Sans" charset="0"/>
            </a:endParaRPr>
          </a:p>
          <a:p>
            <a:pPr marL="285750" indent="-285750">
              <a:buFont typeface="Arial" panose="020B0604020202020204" pitchFamily="34" charset="0"/>
              <a:buChar char="•"/>
            </a:pPr>
            <a:r>
              <a:rPr lang="en-US" sz="2000" b="1" dirty="0">
                <a:solidFill>
                  <a:srgbClr val="111111"/>
                </a:solidFill>
                <a:latin typeface="Inter" panose="020B0502030000000004" pitchFamily="34" charset="0"/>
                <a:ea typeface="Inter" panose="020B0502030000000004" pitchFamily="34" charset="0"/>
                <a:cs typeface="Open Sans" charset="0"/>
              </a:rPr>
              <a:t>Utah Division of Water Rights </a:t>
            </a:r>
            <a:r>
              <a:rPr lang="en-US" sz="2000" dirty="0">
                <a:solidFill>
                  <a:srgbClr val="111111"/>
                </a:solidFill>
                <a:latin typeface="Inter" panose="020B0502030000000004" pitchFamily="34" charset="0"/>
                <a:ea typeface="Inter" panose="020B0502030000000004" pitchFamily="34" charset="0"/>
                <a:cs typeface="Open Sans" charset="0"/>
              </a:rPr>
              <a:t>verifies water rights information provided is complete and correct, and that the project activity complies with Utah regulations</a:t>
            </a:r>
          </a:p>
          <a:p>
            <a:pPr marL="0" indent="0">
              <a:buNone/>
            </a:pPr>
            <a:endParaRPr lang="en-US" sz="2000" dirty="0">
              <a:solidFill>
                <a:srgbClr val="111111"/>
              </a:solidFill>
              <a:latin typeface="Inter" panose="020B0502030000000004" pitchFamily="34" charset="0"/>
              <a:ea typeface="Inter" panose="020B0502030000000004" pitchFamily="34" charset="0"/>
              <a:cs typeface="Open Sans" charset="0"/>
            </a:endParaRPr>
          </a:p>
          <a:p>
            <a:pPr marL="285750" indent="-285750">
              <a:buFont typeface="Arial" panose="020B0604020202020204" pitchFamily="34" charset="0"/>
              <a:buChar char="•"/>
            </a:pPr>
            <a:r>
              <a:rPr lang="en-US" sz="2000" dirty="0">
                <a:solidFill>
                  <a:srgbClr val="111111"/>
                </a:solidFill>
                <a:latin typeface="Inter" panose="020B0502030000000004" pitchFamily="34" charset="0"/>
                <a:ea typeface="Inter" panose="020B0502030000000004" pitchFamily="34" charset="0"/>
                <a:cs typeface="Open Sans" charset="0"/>
              </a:rPr>
              <a:t>No water rights holder consultation with the Utah D</a:t>
            </a:r>
            <a:r>
              <a:rPr lang="en-US" dirty="0">
                <a:solidFill>
                  <a:srgbClr val="111111"/>
                </a:solidFill>
                <a:latin typeface="Inter" panose="020B0502030000000004" pitchFamily="34" charset="0"/>
                <a:ea typeface="Inter" panose="020B0502030000000004" pitchFamily="34" charset="0"/>
                <a:cs typeface="Open Sans" charset="0"/>
              </a:rPr>
              <a:t>ivision</a:t>
            </a:r>
            <a:r>
              <a:rPr lang="en-US" sz="2000" dirty="0">
                <a:solidFill>
                  <a:srgbClr val="111111"/>
                </a:solidFill>
                <a:latin typeface="Inter" panose="020B0502030000000004" pitchFamily="34" charset="0"/>
                <a:ea typeface="Inter" panose="020B0502030000000004" pitchFamily="34" charset="0"/>
                <a:cs typeface="Open Sans" charset="0"/>
              </a:rPr>
              <a:t> of Water Rights is required for SCPP</a:t>
            </a:r>
          </a:p>
          <a:p>
            <a:pPr marL="0" indent="0">
              <a:buNone/>
            </a:pPr>
            <a:endParaRPr lang="en-US" dirty="0">
              <a:highlight>
                <a:srgbClr val="FFFF00"/>
              </a:highlight>
            </a:endParaRP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17</a:t>
            </a:fld>
            <a:endParaRPr lang="en-US" dirty="0"/>
          </a:p>
        </p:txBody>
      </p:sp>
      <p:pic>
        <p:nvPicPr>
          <p:cNvPr id="4" name="Picture 3" descr="A qr code on a white background&#10;&#10;Description automatically generated">
            <a:extLst>
              <a:ext uri="{FF2B5EF4-FFF2-40B4-BE49-F238E27FC236}">
                <a16:creationId xmlns:a16="http://schemas.microsoft.com/office/drawing/2014/main" id="{A7015643-19E5-FE69-A21D-8162C7DCB2EA}"/>
              </a:ext>
            </a:extLst>
          </p:cNvPr>
          <p:cNvPicPr>
            <a:picLocks noChangeAspect="1"/>
          </p:cNvPicPr>
          <p:nvPr/>
        </p:nvPicPr>
        <p:blipFill>
          <a:blip r:embed="rId3"/>
          <a:stretch>
            <a:fillRect/>
          </a:stretch>
        </p:blipFill>
        <p:spPr>
          <a:xfrm>
            <a:off x="9961883" y="4594793"/>
            <a:ext cx="2230117" cy="2230117"/>
          </a:xfrm>
          <a:prstGeom prst="rect">
            <a:avLst/>
          </a:prstGeom>
        </p:spPr>
      </p:pic>
      <p:sp>
        <p:nvSpPr>
          <p:cNvPr id="6" name="TextBox 5">
            <a:extLst>
              <a:ext uri="{FF2B5EF4-FFF2-40B4-BE49-F238E27FC236}">
                <a16:creationId xmlns:a16="http://schemas.microsoft.com/office/drawing/2014/main" id="{881B28D0-B64E-A0DC-CAFE-33D2C5627A88}"/>
              </a:ext>
            </a:extLst>
          </p:cNvPr>
          <p:cNvSpPr txBox="1"/>
          <p:nvPr/>
        </p:nvSpPr>
        <p:spPr>
          <a:xfrm>
            <a:off x="7697887" y="5294352"/>
            <a:ext cx="2361363" cy="830997"/>
          </a:xfrm>
          <a:prstGeom prst="rect">
            <a:avLst/>
          </a:prstGeom>
          <a:noFill/>
        </p:spPr>
        <p:txBody>
          <a:bodyPr wrap="square">
            <a:spAutoFit/>
          </a:bodyPr>
          <a:lstStyle/>
          <a:p>
            <a:r>
              <a:rPr lang="en-US" sz="1600" u="sng">
                <a:solidFill>
                  <a:srgbClr val="111111"/>
                </a:solidFill>
                <a:latin typeface="Inter" panose="02000503000000020004" pitchFamily="2" charset="0"/>
                <a:ea typeface="Inter" panose="02000503000000020004" pitchFamily="2" charset="0"/>
                <a:hlinkClick r:id="rId4">
                  <a:extLst>
                    <a:ext uri="{A12FA001-AC4F-418D-AE19-62706E023703}">
                      <ahyp:hlinkClr xmlns:ahyp="http://schemas.microsoft.com/office/drawing/2018/hyperlinkcolor" val="tx"/>
                    </a:ext>
                  </a:extLst>
                </a:hlinkClick>
              </a:rPr>
              <a:t>https://cra.utah.gov/</a:t>
            </a:r>
            <a:endParaRPr lang="en-US" sz="1600" u="sng">
              <a:solidFill>
                <a:srgbClr val="111111"/>
              </a:solidFill>
              <a:latin typeface="Inter" panose="02000503000000020004" pitchFamily="2" charset="0"/>
              <a:ea typeface="Inter" panose="02000503000000020004" pitchFamily="2" charset="0"/>
            </a:endParaRPr>
          </a:p>
          <a:p>
            <a:r>
              <a:rPr lang="en-US" sz="1600" u="sng">
                <a:solidFill>
                  <a:srgbClr val="111111"/>
                </a:solidFill>
                <a:latin typeface="Inter" panose="02000503000000020004" pitchFamily="2" charset="0"/>
                <a:ea typeface="Inter" panose="02000503000000020004" pitchFamily="2" charset="0"/>
              </a:rPr>
              <a:t>system-conservation-pilot-program/</a:t>
            </a:r>
            <a:endParaRPr lang="en-US" sz="1600" u="sng" dirty="0">
              <a:solidFill>
                <a:srgbClr val="111111"/>
              </a:solidFill>
              <a:latin typeface="Inter" panose="02000503000000020004" pitchFamily="2" charset="0"/>
              <a:ea typeface="Inter" panose="02000503000000020004" pitchFamily="2" charset="0"/>
            </a:endParaRPr>
          </a:p>
        </p:txBody>
      </p:sp>
      <p:pic>
        <p:nvPicPr>
          <p:cNvPr id="9" name="Picture 8">
            <a:extLst>
              <a:ext uri="{FF2B5EF4-FFF2-40B4-BE49-F238E27FC236}">
                <a16:creationId xmlns:a16="http://schemas.microsoft.com/office/drawing/2014/main" id="{B336E6FB-5814-40B9-2CCD-397CB35F7B61}"/>
              </a:ext>
            </a:extLst>
          </p:cNvPr>
          <p:cNvPicPr>
            <a:picLocks noChangeAspect="1"/>
          </p:cNvPicPr>
          <p:nvPr/>
        </p:nvPicPr>
        <p:blipFill>
          <a:blip r:embed="rId5"/>
          <a:stretch>
            <a:fillRect/>
          </a:stretch>
        </p:blipFill>
        <p:spPr>
          <a:xfrm>
            <a:off x="-16412" y="0"/>
            <a:ext cx="1113692" cy="6858000"/>
          </a:xfrm>
          <a:prstGeom prst="rect">
            <a:avLst/>
          </a:prstGeom>
        </p:spPr>
      </p:pic>
    </p:spTree>
    <p:extLst>
      <p:ext uri="{BB962C8B-B14F-4D97-AF65-F5344CB8AC3E}">
        <p14:creationId xmlns:p14="http://schemas.microsoft.com/office/powerpoint/2010/main" val="254645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Wyoming Review Summary </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p:txBody>
          <a:bodyPr>
            <a:normAutofit/>
          </a:bodyPr>
          <a:lstStyle/>
          <a:p>
            <a:pPr>
              <a:buFont typeface="Arial" panose="020B0604020202020204" pitchFamily="34" charset="0"/>
              <a:buChar char="•"/>
            </a:pPr>
            <a:r>
              <a:rPr lang="en-US" dirty="0"/>
              <a:t>State Engineer’s Office provides review and answer questions as applicants start the process.</a:t>
            </a:r>
          </a:p>
          <a:p>
            <a:pPr>
              <a:buFont typeface="Arial" panose="020B0604020202020204" pitchFamily="34" charset="0"/>
              <a:buChar char="•"/>
            </a:pPr>
            <a:r>
              <a:rPr lang="en-US" dirty="0"/>
              <a:t>Water management/water rights reviews for consistency with State law, policies and impacts.</a:t>
            </a:r>
          </a:p>
          <a:p>
            <a:pPr>
              <a:buFont typeface="Arial" panose="020B0604020202020204" pitchFamily="34" charset="0"/>
              <a:buChar char="•"/>
            </a:pPr>
            <a:r>
              <a:rPr lang="en-US" dirty="0"/>
              <a:t>Please feel free to contact Jeff Cowley or Charlie </a:t>
            </a:r>
            <a:r>
              <a:rPr lang="en-US" dirty="0" err="1"/>
              <a:t>Ferrantelli</a:t>
            </a:r>
            <a:r>
              <a:rPr lang="en-US" dirty="0"/>
              <a:t> with questions.</a:t>
            </a:r>
          </a:p>
          <a:p>
            <a:endParaRPr lang="en-US" dirty="0"/>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18</a:t>
            </a:fld>
            <a:endParaRPr lang="en-US" dirty="0"/>
          </a:p>
        </p:txBody>
      </p:sp>
      <p:pic>
        <p:nvPicPr>
          <p:cNvPr id="4" name="Picture 3">
            <a:extLst>
              <a:ext uri="{FF2B5EF4-FFF2-40B4-BE49-F238E27FC236}">
                <a16:creationId xmlns:a16="http://schemas.microsoft.com/office/drawing/2014/main" id="{AC9C14DA-04C7-47A3-CE7F-9ABC7FDF4CB4}"/>
              </a:ext>
            </a:extLst>
          </p:cNvPr>
          <p:cNvPicPr>
            <a:picLocks noChangeAspect="1"/>
          </p:cNvPicPr>
          <p:nvPr/>
        </p:nvPicPr>
        <p:blipFill>
          <a:blip r:embed="rId3"/>
          <a:stretch>
            <a:fillRect/>
          </a:stretch>
        </p:blipFill>
        <p:spPr>
          <a:xfrm>
            <a:off x="8792410" y="3610749"/>
            <a:ext cx="2626957" cy="2694750"/>
          </a:xfrm>
          <a:prstGeom prst="rect">
            <a:avLst/>
          </a:prstGeom>
        </p:spPr>
      </p:pic>
    </p:spTree>
    <p:extLst>
      <p:ext uri="{BB962C8B-B14F-4D97-AF65-F5344CB8AC3E}">
        <p14:creationId xmlns:p14="http://schemas.microsoft.com/office/powerpoint/2010/main" val="306331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Additional Outreach Summary</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p:txBody>
          <a:bodyPr>
            <a:normAutofit/>
          </a:bodyPr>
          <a:lstStyle/>
          <a:p>
            <a:pPr marL="457200" indent="-457200">
              <a:buFont typeface="+mj-lt"/>
              <a:buAutoNum type="arabicPeriod"/>
            </a:pPr>
            <a:r>
              <a:rPr lang="en-US" sz="3200" dirty="0"/>
              <a:t>UCRC Outreach Webinar – November 9</a:t>
            </a:r>
            <a:r>
              <a:rPr lang="en-US" sz="3200" baseline="30000" dirty="0"/>
              <a:t>th</a:t>
            </a:r>
            <a:endParaRPr lang="en-US" sz="3200" dirty="0"/>
          </a:p>
          <a:p>
            <a:pPr marL="457200" indent="-457200">
              <a:buFont typeface="+mj-lt"/>
              <a:buAutoNum type="arabicPeriod"/>
            </a:pPr>
            <a:r>
              <a:rPr lang="en-US" sz="3200" dirty="0"/>
              <a:t>UCRC Outreach Webinar – December 8</a:t>
            </a:r>
            <a:r>
              <a:rPr lang="en-US" sz="3200" baseline="30000" dirty="0"/>
              <a:t>th</a:t>
            </a:r>
            <a:endParaRPr lang="en-US" sz="3200" dirty="0"/>
          </a:p>
          <a:p>
            <a:pPr marL="457200" indent="-457200">
              <a:buFont typeface="+mj-lt"/>
              <a:buAutoNum type="arabicPeriod"/>
            </a:pPr>
            <a:r>
              <a:rPr lang="en-US" sz="3200" dirty="0"/>
              <a:t>State Outreach Approaches…</a:t>
            </a: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134848837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6" name="Picture 5" descr="A small waterfall over a river&#10;&#10;Description automatically generated">
            <a:extLst>
              <a:ext uri="{FF2B5EF4-FFF2-40B4-BE49-F238E27FC236}">
                <a16:creationId xmlns:a16="http://schemas.microsoft.com/office/drawing/2014/main" id="{F7239483-114C-214A-B006-DC9A02098819}"/>
              </a:ext>
            </a:extLst>
          </p:cNvPr>
          <p:cNvPicPr>
            <a:picLocks noChangeAspect="1"/>
          </p:cNvPicPr>
          <p:nvPr/>
        </p:nvPicPr>
        <p:blipFill rotWithShape="1">
          <a:blip r:embed="rId3" cstate="hqprint">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cxnSp>
        <p:nvCxnSpPr>
          <p:cNvPr id="20" name="Straight Connector 19">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7DBDD5-C8B0-128A-F7A1-E6F55F390E27}"/>
              </a:ext>
            </a:extLst>
          </p:cNvPr>
          <p:cNvSpPr>
            <a:spLocks noGrp="1"/>
          </p:cNvSpPr>
          <p:nvPr>
            <p:ph type="title"/>
          </p:nvPr>
        </p:nvSpPr>
        <p:spPr>
          <a:xfrm>
            <a:off x="873997" y="143549"/>
            <a:ext cx="11457186" cy="1450757"/>
          </a:xfrm>
        </p:spPr>
        <p:txBody>
          <a:bodyPr>
            <a:normAutofit/>
          </a:bodyPr>
          <a:lstStyle/>
          <a:p>
            <a:r>
              <a:rPr lang="en-US" dirty="0">
                <a:solidFill>
                  <a:schemeClr val="tx1"/>
                </a:solidFill>
              </a:rPr>
              <a:t>SCPP in 2024 Kick-off Webinar Goals:</a:t>
            </a:r>
          </a:p>
        </p:txBody>
      </p:sp>
      <p:sp>
        <p:nvSpPr>
          <p:cNvPr id="53" name="Content Placeholder 2">
            <a:extLst>
              <a:ext uri="{FF2B5EF4-FFF2-40B4-BE49-F238E27FC236}">
                <a16:creationId xmlns:a16="http://schemas.microsoft.com/office/drawing/2014/main" id="{F6978451-862C-A182-4D60-366FD1101B51}"/>
              </a:ext>
            </a:extLst>
          </p:cNvPr>
          <p:cNvSpPr>
            <a:spLocks noGrp="1"/>
          </p:cNvSpPr>
          <p:nvPr>
            <p:ph idx="1"/>
          </p:nvPr>
        </p:nvSpPr>
        <p:spPr>
          <a:xfrm>
            <a:off x="873997" y="2194306"/>
            <a:ext cx="10058400" cy="4023360"/>
          </a:xfrm>
        </p:spPr>
        <p:txBody>
          <a:bodyPr>
            <a:normAutofit/>
          </a:bodyPr>
          <a:lstStyle/>
          <a:p>
            <a:pPr marL="342900" marR="0" lvl="0" indent="-342900">
              <a:spcBef>
                <a:spcPts val="0"/>
              </a:spcBef>
              <a:spcAft>
                <a:spcPts val="600"/>
              </a:spcAft>
              <a:buFont typeface="+mj-lt"/>
              <a:buAutoNum type="arabicPeriod"/>
            </a:pPr>
            <a:r>
              <a:rPr lang="en-US" sz="2800" dirty="0">
                <a:solidFill>
                  <a:schemeClr val="tx1"/>
                </a:solidFill>
                <a:ea typeface="Calibri" panose="020F0502020204030204" pitchFamily="34" charset="0"/>
                <a:cs typeface="Times New Roman" panose="02020603050405020304" pitchFamily="18" charset="0"/>
              </a:rPr>
              <a:t>Provide a summary of Lessons Learned from 2023 Process </a:t>
            </a:r>
          </a:p>
          <a:p>
            <a:pPr marL="342900" marR="0" lvl="0" indent="-342900">
              <a:spcBef>
                <a:spcPts val="0"/>
              </a:spcBef>
              <a:spcAft>
                <a:spcPts val="600"/>
              </a:spcAft>
              <a:buFont typeface="+mj-lt"/>
              <a:buAutoNum type="arabicPeriod"/>
            </a:pPr>
            <a:r>
              <a:rPr lang="en-US" sz="2800" dirty="0">
                <a:solidFill>
                  <a:schemeClr val="tx1"/>
                </a:solidFill>
                <a:ea typeface="Calibri" panose="020F0502020204030204" pitchFamily="34" charset="0"/>
                <a:cs typeface="Times New Roman" panose="02020603050405020304" pitchFamily="18" charset="0"/>
              </a:rPr>
              <a:t>Identify approaches to improve process for 2024</a:t>
            </a:r>
          </a:p>
          <a:p>
            <a:pPr marL="342900" marR="0" lvl="0" indent="-342900">
              <a:spcBef>
                <a:spcPts val="0"/>
              </a:spcBef>
              <a:spcAft>
                <a:spcPts val="600"/>
              </a:spcAft>
              <a:buFont typeface="+mj-lt"/>
              <a:buAutoNum type="arabicPeriod"/>
            </a:pPr>
            <a:r>
              <a:rPr lang="en-US" sz="2800" dirty="0">
                <a:solidFill>
                  <a:schemeClr val="tx1"/>
                </a:solidFill>
                <a:effectLst/>
                <a:ea typeface="Calibri" panose="020F0502020204030204" pitchFamily="34" charset="0"/>
                <a:cs typeface="Times New Roman" panose="02020603050405020304" pitchFamily="18" charset="0"/>
              </a:rPr>
              <a:t>Share key </a:t>
            </a:r>
            <a:r>
              <a:rPr lang="en-US" sz="2800" dirty="0">
                <a:solidFill>
                  <a:schemeClr val="tx1"/>
                </a:solidFill>
                <a:ea typeface="Calibri" panose="020F0502020204030204" pitchFamily="34" charset="0"/>
                <a:cs typeface="Times New Roman" panose="02020603050405020304" pitchFamily="18" charset="0"/>
              </a:rPr>
              <a:t>dates for 2024 SCPP process</a:t>
            </a:r>
          </a:p>
          <a:p>
            <a:pPr marL="342900" marR="0" lvl="0" indent="-342900">
              <a:spcBef>
                <a:spcPts val="0"/>
              </a:spcBef>
              <a:spcAft>
                <a:spcPts val="600"/>
              </a:spcAft>
              <a:buFont typeface="+mj-lt"/>
              <a:buAutoNum type="arabicPeriod"/>
            </a:pPr>
            <a:r>
              <a:rPr lang="en-US" sz="2800" dirty="0">
                <a:solidFill>
                  <a:schemeClr val="tx1"/>
                </a:solidFill>
                <a:effectLst/>
                <a:ea typeface="Calibri" panose="020F0502020204030204" pitchFamily="34" charset="0"/>
                <a:cs typeface="Times New Roman" panose="02020603050405020304" pitchFamily="18" charset="0"/>
              </a:rPr>
              <a:t>Share </a:t>
            </a:r>
            <a:r>
              <a:rPr lang="en-US" sz="2800" dirty="0">
                <a:solidFill>
                  <a:schemeClr val="tx1"/>
                </a:solidFill>
                <a:ea typeface="Calibri" panose="020F0502020204030204" pitchFamily="34" charset="0"/>
                <a:cs typeface="Times New Roman" panose="02020603050405020304" pitchFamily="18" charset="0"/>
              </a:rPr>
              <a:t>compensation plan for 2024 SCPP process</a:t>
            </a:r>
          </a:p>
          <a:p>
            <a:pPr marL="342900" marR="0" lvl="0" indent="-342900">
              <a:spcBef>
                <a:spcPts val="0"/>
              </a:spcBef>
              <a:spcAft>
                <a:spcPts val="600"/>
              </a:spcAft>
              <a:buFont typeface="+mj-lt"/>
              <a:buAutoNum type="arabicPeriod"/>
            </a:pPr>
            <a:r>
              <a:rPr lang="en-US" sz="2800" dirty="0">
                <a:solidFill>
                  <a:schemeClr val="tx1"/>
                </a:solidFill>
                <a:effectLst/>
                <a:ea typeface="Calibri" panose="020F0502020204030204" pitchFamily="34" charset="0"/>
                <a:cs typeface="Times New Roman" panose="02020603050405020304" pitchFamily="18" charset="0"/>
              </a:rPr>
              <a:t>Identify 2024 SCPP review and approval process </a:t>
            </a:r>
          </a:p>
          <a:p>
            <a:pPr marL="342900" marR="0" lvl="0" indent="-342900">
              <a:spcBef>
                <a:spcPts val="0"/>
              </a:spcBef>
              <a:spcAft>
                <a:spcPts val="600"/>
              </a:spcAft>
              <a:buFont typeface="+mj-lt"/>
              <a:buAutoNum type="arabicPeriod"/>
            </a:pPr>
            <a:r>
              <a:rPr lang="en-US" sz="2800" dirty="0">
                <a:solidFill>
                  <a:schemeClr val="tx1"/>
                </a:solidFill>
                <a:effectLst/>
                <a:ea typeface="Calibri" panose="020F0502020204030204" pitchFamily="34" charset="0"/>
                <a:cs typeface="Times New Roman" panose="02020603050405020304" pitchFamily="18" charset="0"/>
              </a:rPr>
              <a:t>Outline how to obtain more information and follow up information</a:t>
            </a:r>
          </a:p>
          <a:p>
            <a:pPr marL="342900" marR="0" lvl="0" indent="-342900">
              <a:spcBef>
                <a:spcPts val="0"/>
              </a:spcBef>
              <a:spcAft>
                <a:spcPts val="600"/>
              </a:spcAft>
              <a:buFont typeface="+mj-lt"/>
              <a:buAutoNum type="arabicPeriod"/>
            </a:pPr>
            <a:r>
              <a:rPr lang="en-US" sz="2800" dirty="0">
                <a:solidFill>
                  <a:schemeClr val="tx1"/>
                </a:solidFill>
                <a:ea typeface="Calibri" panose="020F0502020204030204" pitchFamily="34" charset="0"/>
                <a:cs typeface="Times New Roman" panose="02020603050405020304" pitchFamily="18" charset="0"/>
              </a:rPr>
              <a:t>Identify next steps in the 2024 SCPP process</a:t>
            </a:r>
            <a:endParaRPr lang="en-US" sz="2800" dirty="0">
              <a:solidFill>
                <a:schemeClr val="tx1"/>
              </a:solidFill>
              <a:effectLs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3F554877-7A25-423D-6188-066EFBF45DC8}"/>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2</a:t>
            </a:fld>
            <a:endParaRPr lang="en-US"/>
          </a:p>
        </p:txBody>
      </p:sp>
    </p:spTree>
    <p:extLst>
      <p:ext uri="{BB962C8B-B14F-4D97-AF65-F5344CB8AC3E}">
        <p14:creationId xmlns:p14="http://schemas.microsoft.com/office/powerpoint/2010/main" val="247970395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Colorado Outreach Summary </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p:txBody>
          <a:bodyPr>
            <a:normAutofit/>
          </a:bodyPr>
          <a:lstStyle/>
          <a:p>
            <a:pPr marL="0" lvl="0" indent="0" algn="l" rtl="0">
              <a:spcBef>
                <a:spcPts val="0"/>
              </a:spcBef>
              <a:spcAft>
                <a:spcPts val="0"/>
              </a:spcAft>
              <a:buNone/>
            </a:pPr>
            <a:r>
              <a:rPr lang="en-US" b="1" i="1" dirty="0"/>
              <a:t>Public Outreach</a:t>
            </a:r>
          </a:p>
          <a:p>
            <a:pPr marL="228600" lvl="0" indent="-292100" algn="l" rtl="0">
              <a:spcBef>
                <a:spcPts val="0"/>
              </a:spcBef>
              <a:spcAft>
                <a:spcPts val="0"/>
              </a:spcAft>
              <a:buSzPts val="2800"/>
              <a:buChar char="•"/>
            </a:pPr>
            <a:r>
              <a:rPr lang="en-US" dirty="0"/>
              <a:t>Outreach to Colorado Basin Roundtables and IBCC </a:t>
            </a:r>
          </a:p>
          <a:p>
            <a:pPr marL="228600" lvl="0" indent="-228600" algn="l" rtl="0">
              <a:lnSpc>
                <a:spcPct val="90000"/>
              </a:lnSpc>
              <a:spcBef>
                <a:spcPts val="0"/>
              </a:spcBef>
              <a:spcAft>
                <a:spcPts val="0"/>
              </a:spcAft>
              <a:buClr>
                <a:srgbClr val="EDEDED"/>
              </a:buClr>
              <a:buSzPts val="2800"/>
              <a:buChar char="•"/>
            </a:pPr>
            <a:r>
              <a:rPr lang="en-US" dirty="0"/>
              <a:t>Webinar for Colorado water users on Monday, November 13</a:t>
            </a:r>
          </a:p>
          <a:p>
            <a:pPr marL="685800" lvl="1" indent="-228600" algn="l" rtl="0">
              <a:lnSpc>
                <a:spcPct val="90000"/>
              </a:lnSpc>
              <a:spcBef>
                <a:spcPts val="0"/>
              </a:spcBef>
              <a:spcAft>
                <a:spcPts val="0"/>
              </a:spcAft>
              <a:buSzPts val="1800"/>
              <a:buChar char="•"/>
            </a:pPr>
            <a:r>
              <a:rPr lang="en-US" dirty="0"/>
              <a:t>Will be recorded for asynchronous viewing </a:t>
            </a:r>
          </a:p>
          <a:p>
            <a:pPr marL="22860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b="1" i="1" dirty="0"/>
              <a:t>Public Comments on Applications</a:t>
            </a:r>
          </a:p>
          <a:p>
            <a:pPr marL="228600" lvl="0" indent="-228600" algn="l" rtl="0">
              <a:lnSpc>
                <a:spcPct val="90000"/>
              </a:lnSpc>
              <a:spcBef>
                <a:spcPts val="0"/>
              </a:spcBef>
              <a:spcAft>
                <a:spcPts val="0"/>
              </a:spcAft>
              <a:buSzPts val="2800"/>
              <a:buChar char="•"/>
            </a:pPr>
            <a:r>
              <a:rPr lang="en-US" dirty="0"/>
              <a:t>Public process for reviewing SCPP applications </a:t>
            </a:r>
          </a:p>
          <a:p>
            <a:pPr marL="685800" lvl="1" indent="-228600" algn="l" rtl="0">
              <a:lnSpc>
                <a:spcPct val="90000"/>
              </a:lnSpc>
              <a:spcBef>
                <a:spcPts val="0"/>
              </a:spcBef>
              <a:spcAft>
                <a:spcPts val="0"/>
              </a:spcAft>
              <a:buSzPts val="1800"/>
              <a:buChar char="•"/>
            </a:pPr>
            <a:r>
              <a:rPr lang="en-US" dirty="0"/>
              <a:t>To join list, email dnr_ColoradoSCPP@state.co.us by 12/18 </a:t>
            </a:r>
          </a:p>
          <a:p>
            <a:pPr marL="228600" lvl="0" indent="-228600" algn="l" rtl="0">
              <a:lnSpc>
                <a:spcPct val="90000"/>
              </a:lnSpc>
              <a:spcBef>
                <a:spcPts val="0"/>
              </a:spcBef>
              <a:spcAft>
                <a:spcPts val="0"/>
              </a:spcAft>
              <a:buSzPts val="2800"/>
              <a:buChar char="•"/>
            </a:pPr>
            <a:r>
              <a:rPr lang="en-US" dirty="0"/>
              <a:t>Email address for all SCPP inquiries: </a:t>
            </a:r>
          </a:p>
          <a:p>
            <a:pPr marL="685800" lvl="1" indent="-228600" algn="l" rtl="0">
              <a:spcBef>
                <a:spcPts val="0"/>
              </a:spcBef>
              <a:spcAft>
                <a:spcPts val="0"/>
              </a:spcAft>
              <a:buSzPts val="1800"/>
              <a:buChar char="•"/>
            </a:pPr>
            <a:r>
              <a:rPr lang="en-US" dirty="0"/>
              <a:t>dnr_ColoradoSCPP@state.co.us </a:t>
            </a:r>
          </a:p>
          <a:p>
            <a:pPr marL="0" indent="0">
              <a:buNone/>
            </a:pPr>
            <a:endParaRPr lang="en-US" dirty="0">
              <a:highlight>
                <a:srgbClr val="FFFF00"/>
              </a:highlight>
            </a:endParaRP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20</a:t>
            </a:fld>
            <a:endParaRPr lang="en-US" dirty="0"/>
          </a:p>
        </p:txBody>
      </p:sp>
      <p:pic>
        <p:nvPicPr>
          <p:cNvPr id="4" name="Google Shape;550;p18">
            <a:extLst>
              <a:ext uri="{FF2B5EF4-FFF2-40B4-BE49-F238E27FC236}">
                <a16:creationId xmlns:a16="http://schemas.microsoft.com/office/drawing/2014/main" id="{20B5074C-CE7C-4FEE-9581-BB1C791EA80F}"/>
              </a:ext>
            </a:extLst>
          </p:cNvPr>
          <p:cNvPicPr preferRelativeResize="0"/>
          <p:nvPr/>
        </p:nvPicPr>
        <p:blipFill>
          <a:blip r:embed="rId3">
            <a:alphaModFix/>
          </a:blip>
          <a:stretch>
            <a:fillRect/>
          </a:stretch>
        </p:blipFill>
        <p:spPr>
          <a:xfrm>
            <a:off x="7554482" y="4901609"/>
            <a:ext cx="3658002" cy="967485"/>
          </a:xfrm>
          <a:prstGeom prst="rect">
            <a:avLst/>
          </a:prstGeom>
          <a:noFill/>
          <a:ln>
            <a:noFill/>
          </a:ln>
        </p:spPr>
      </p:pic>
    </p:spTree>
    <p:extLst>
      <p:ext uri="{BB962C8B-B14F-4D97-AF65-F5344CB8AC3E}">
        <p14:creationId xmlns:p14="http://schemas.microsoft.com/office/powerpoint/2010/main" val="168896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New Mexico Outreach Summary </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p:txBody>
          <a:bodyPr>
            <a:normAutofit/>
          </a:bodyPr>
          <a:lstStyle/>
          <a:p>
            <a:pPr>
              <a:buFont typeface="Arial" panose="020B0604020202020204" pitchFamily="34" charset="0"/>
              <a:buChar char="•"/>
            </a:pPr>
            <a:r>
              <a:rPr lang="en-US" dirty="0"/>
              <a:t>NMISC will send out email blasts to the New Mexico stakeholders to encourage them to consider submitting applications</a:t>
            </a:r>
          </a:p>
          <a:p>
            <a:pPr>
              <a:buFont typeface="Arial" panose="020B0604020202020204" pitchFamily="34" charset="0"/>
              <a:buChar char="•"/>
            </a:pPr>
            <a:r>
              <a:rPr lang="en-US" dirty="0"/>
              <a:t>NMISC will meet with the New Mexico stakeholders on November 15</a:t>
            </a:r>
            <a:r>
              <a:rPr lang="en-US" baseline="30000" dirty="0"/>
              <a:t>th</a:t>
            </a:r>
            <a:endParaRPr lang="en-US" dirty="0"/>
          </a:p>
          <a:p>
            <a:pPr>
              <a:buFont typeface="Arial" panose="020B0604020202020204" pitchFamily="34" charset="0"/>
              <a:buChar char="•"/>
            </a:pPr>
            <a:r>
              <a:rPr lang="en-US" dirty="0"/>
              <a:t>NMISC will schedule additional virtual or in-person outreach meetings with stakeholders if needed</a:t>
            </a:r>
          </a:p>
          <a:p>
            <a:pPr marL="0" indent="0">
              <a:buNone/>
            </a:pPr>
            <a:endParaRPr lang="en-US" dirty="0">
              <a:highlight>
                <a:srgbClr val="FFFF00"/>
              </a:highlight>
            </a:endParaRP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21</a:t>
            </a:fld>
            <a:endParaRPr lang="en-US" dirty="0"/>
          </a:p>
        </p:txBody>
      </p:sp>
      <p:pic>
        <p:nvPicPr>
          <p:cNvPr id="7" name="Picture 6" descr="A logo of a river running through a valley&#10;&#10;Description automatically generated">
            <a:extLst>
              <a:ext uri="{FF2B5EF4-FFF2-40B4-BE49-F238E27FC236}">
                <a16:creationId xmlns:a16="http://schemas.microsoft.com/office/drawing/2014/main" id="{302015B5-0EDB-5327-E9A0-C67BE82E414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71097" y="3920068"/>
            <a:ext cx="2743200" cy="2057400"/>
          </a:xfrm>
          <a:prstGeom prst="rect">
            <a:avLst/>
          </a:prstGeom>
        </p:spPr>
      </p:pic>
    </p:spTree>
    <p:extLst>
      <p:ext uri="{BB962C8B-B14F-4D97-AF65-F5344CB8AC3E}">
        <p14:creationId xmlns:p14="http://schemas.microsoft.com/office/powerpoint/2010/main" val="3494687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Utah Outreach Summary </a:t>
            </a: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22</a:t>
            </a:fld>
            <a:endParaRPr lang="en-US" dirty="0"/>
          </a:p>
        </p:txBody>
      </p:sp>
      <p:pic>
        <p:nvPicPr>
          <p:cNvPr id="9" name="Picture 8">
            <a:extLst>
              <a:ext uri="{FF2B5EF4-FFF2-40B4-BE49-F238E27FC236}">
                <a16:creationId xmlns:a16="http://schemas.microsoft.com/office/drawing/2014/main" id="{B336E6FB-5814-40B9-2CCD-397CB35F7B61}"/>
              </a:ext>
            </a:extLst>
          </p:cNvPr>
          <p:cNvPicPr>
            <a:picLocks noChangeAspect="1"/>
          </p:cNvPicPr>
          <p:nvPr/>
        </p:nvPicPr>
        <p:blipFill>
          <a:blip r:embed="rId3"/>
          <a:stretch>
            <a:fillRect/>
          </a:stretch>
        </p:blipFill>
        <p:spPr>
          <a:xfrm>
            <a:off x="-16412" y="0"/>
            <a:ext cx="1113692" cy="6858000"/>
          </a:xfrm>
          <a:prstGeom prst="rect">
            <a:avLst/>
          </a:prstGeom>
        </p:spPr>
      </p:pic>
      <p:sp>
        <p:nvSpPr>
          <p:cNvPr id="10" name="TextBox 9">
            <a:extLst>
              <a:ext uri="{FF2B5EF4-FFF2-40B4-BE49-F238E27FC236}">
                <a16:creationId xmlns:a16="http://schemas.microsoft.com/office/drawing/2014/main" id="{C9945283-94FA-4419-E8A1-04264545D7D2}"/>
              </a:ext>
            </a:extLst>
          </p:cNvPr>
          <p:cNvSpPr txBox="1"/>
          <p:nvPr/>
        </p:nvSpPr>
        <p:spPr>
          <a:xfrm>
            <a:off x="1321904" y="1884676"/>
            <a:ext cx="4804576" cy="5092315"/>
          </a:xfrm>
          <a:prstGeom prst="rect">
            <a:avLst/>
          </a:prstGeom>
          <a:noFill/>
        </p:spPr>
        <p:txBody>
          <a:bodyPr wrap="square" lIns="0" rIns="0" rtlCol="0">
            <a:noAutofit/>
          </a:bodyPr>
          <a:lstStyle/>
          <a:p>
            <a:pPr marL="342900" indent="-342900">
              <a:buFont typeface="+mj-lt"/>
              <a:buAutoNum type="arabicPeriod"/>
            </a:pPr>
            <a:r>
              <a:rPr lang="en-US" sz="1600" b="1" dirty="0">
                <a:solidFill>
                  <a:srgbClr val="111111"/>
                </a:solidFill>
                <a:latin typeface="Inter" panose="020B0502030000000004" pitchFamily="34" charset="0"/>
                <a:ea typeface="Inter" panose="020B0502030000000004" pitchFamily="34" charset="0"/>
                <a:cs typeface="Open Sans" charset="0"/>
              </a:rPr>
              <a:t>Webinar:</a:t>
            </a:r>
            <a:r>
              <a:rPr lang="en-US" sz="1600" dirty="0">
                <a:solidFill>
                  <a:srgbClr val="111111"/>
                </a:solidFill>
                <a:latin typeface="Inter" panose="020B0502030000000004" pitchFamily="34" charset="0"/>
                <a:ea typeface="Inter" panose="020B0502030000000004" pitchFamily="34" charset="0"/>
                <a:cs typeface="Open Sans" charset="0"/>
              </a:rPr>
              <a:t> Friday, November 3, 2023, 12 PM</a:t>
            </a:r>
          </a:p>
          <a:p>
            <a:pPr marL="342900" indent="-342900">
              <a:buFont typeface="+mj-lt"/>
              <a:buAutoNum type="arabicPeriod"/>
            </a:pPr>
            <a:endParaRPr lang="en-US" sz="1600" dirty="0">
              <a:solidFill>
                <a:srgbClr val="111111"/>
              </a:solidFill>
              <a:latin typeface="Inter" panose="020B0502030000000004" pitchFamily="34" charset="0"/>
              <a:ea typeface="Inter" panose="020B0502030000000004" pitchFamily="34" charset="0"/>
              <a:cs typeface="Open Sans" charset="0"/>
            </a:endParaRPr>
          </a:p>
          <a:p>
            <a:pPr marL="342900" indent="-342900">
              <a:buFont typeface="+mj-lt"/>
              <a:buAutoNum type="arabicPeriod"/>
            </a:pPr>
            <a:r>
              <a:rPr lang="en-US" sz="1600" b="1" dirty="0">
                <a:solidFill>
                  <a:srgbClr val="111111"/>
                </a:solidFill>
                <a:latin typeface="Inter" panose="020B0502030000000004" pitchFamily="34" charset="0"/>
                <a:ea typeface="Inter" panose="020B0502030000000004" pitchFamily="34" charset="0"/>
                <a:cs typeface="Open Sans" charset="0"/>
              </a:rPr>
              <a:t>Green River City Hall: </a:t>
            </a:r>
            <a:r>
              <a:rPr lang="en-US" sz="1600" dirty="0">
                <a:solidFill>
                  <a:srgbClr val="111111"/>
                </a:solidFill>
                <a:latin typeface="Inter" panose="020B0502030000000004" pitchFamily="34" charset="0"/>
                <a:ea typeface="Inter" panose="020B0502030000000004" pitchFamily="34" charset="0"/>
                <a:cs typeface="Open Sans" charset="0"/>
              </a:rPr>
              <a:t>Monday, November 6, 2023, 6 PM</a:t>
            </a:r>
          </a:p>
          <a:p>
            <a:pPr marL="342900" indent="-342900">
              <a:buFont typeface="+mj-lt"/>
              <a:buAutoNum type="arabicPeriod"/>
            </a:pPr>
            <a:endParaRPr lang="en-US" sz="1600" dirty="0">
              <a:solidFill>
                <a:srgbClr val="111111"/>
              </a:solidFill>
              <a:latin typeface="Inter" panose="020B0502030000000004" pitchFamily="34" charset="0"/>
              <a:ea typeface="Inter" panose="020B0502030000000004" pitchFamily="34" charset="0"/>
              <a:cs typeface="Open Sans" charset="0"/>
            </a:endParaRPr>
          </a:p>
          <a:p>
            <a:pPr marL="342900" indent="-342900">
              <a:buFont typeface="+mj-lt"/>
              <a:buAutoNum type="arabicPeriod"/>
            </a:pPr>
            <a:r>
              <a:rPr lang="en-US" sz="1600" b="1" dirty="0">
                <a:solidFill>
                  <a:srgbClr val="111111"/>
                </a:solidFill>
                <a:latin typeface="Inter" panose="020B0502030000000004" pitchFamily="34" charset="0"/>
                <a:ea typeface="Inter" panose="020B0502030000000004" pitchFamily="34" charset="0"/>
                <a:cs typeface="Open Sans" charset="0"/>
              </a:rPr>
              <a:t>Price USU Eastern: </a:t>
            </a:r>
            <a:r>
              <a:rPr lang="en-US" sz="1600" dirty="0">
                <a:solidFill>
                  <a:srgbClr val="111111"/>
                </a:solidFill>
                <a:latin typeface="Inter" panose="020B0502030000000004" pitchFamily="34" charset="0"/>
                <a:ea typeface="Inter" panose="020B0502030000000004" pitchFamily="34" charset="0"/>
                <a:cs typeface="Open Sans" charset="0"/>
              </a:rPr>
              <a:t>Tuesday, November 7, 2023, 6 PM</a:t>
            </a:r>
          </a:p>
          <a:p>
            <a:pPr marL="342900" indent="-342900">
              <a:buFont typeface="+mj-lt"/>
              <a:buAutoNum type="arabicPeriod"/>
            </a:pPr>
            <a:endParaRPr lang="en-US" sz="1600" dirty="0">
              <a:solidFill>
                <a:srgbClr val="111111"/>
              </a:solidFill>
              <a:latin typeface="Inter" panose="020B0502030000000004" pitchFamily="34" charset="0"/>
              <a:ea typeface="Inter" panose="020B0502030000000004" pitchFamily="34" charset="0"/>
              <a:cs typeface="Open Sans" charset="0"/>
            </a:endParaRPr>
          </a:p>
          <a:p>
            <a:pPr marL="342900" indent="-342900">
              <a:buFont typeface="+mj-lt"/>
              <a:buAutoNum type="arabicPeriod"/>
            </a:pPr>
            <a:r>
              <a:rPr lang="en-US" sz="1600" b="1" dirty="0">
                <a:solidFill>
                  <a:srgbClr val="111111"/>
                </a:solidFill>
                <a:latin typeface="Inter" panose="020B0502030000000004" pitchFamily="34" charset="0"/>
                <a:ea typeface="Inter" panose="020B0502030000000004" pitchFamily="34" charset="0"/>
                <a:cs typeface="Open Sans" charset="0"/>
              </a:rPr>
              <a:t>Vernal Regional DNR Office: </a:t>
            </a:r>
            <a:r>
              <a:rPr lang="en-US" sz="1600" dirty="0">
                <a:solidFill>
                  <a:srgbClr val="111111"/>
                </a:solidFill>
                <a:latin typeface="Inter" panose="020B0502030000000004" pitchFamily="34" charset="0"/>
                <a:ea typeface="Inter" panose="020B0502030000000004" pitchFamily="34" charset="0"/>
                <a:cs typeface="Open Sans" charset="0"/>
              </a:rPr>
              <a:t>Wednesday, November 8, 2023, 6 PM</a:t>
            </a:r>
          </a:p>
          <a:p>
            <a:pPr marL="342900" indent="-342900">
              <a:buFont typeface="+mj-lt"/>
              <a:buAutoNum type="arabicPeriod"/>
            </a:pPr>
            <a:endParaRPr lang="en-US" sz="1600" dirty="0">
              <a:solidFill>
                <a:srgbClr val="111111"/>
              </a:solidFill>
              <a:latin typeface="Inter" panose="020B0502030000000004" pitchFamily="34" charset="0"/>
              <a:ea typeface="Inter" panose="020B0502030000000004" pitchFamily="34" charset="0"/>
              <a:cs typeface="Open Sans" charset="0"/>
            </a:endParaRPr>
          </a:p>
          <a:p>
            <a:pPr marL="342900" indent="-342900">
              <a:buFont typeface="+mj-lt"/>
              <a:buAutoNum type="arabicPeriod"/>
            </a:pPr>
            <a:r>
              <a:rPr lang="en-US" sz="1600" b="1" dirty="0">
                <a:solidFill>
                  <a:srgbClr val="111111"/>
                </a:solidFill>
                <a:latin typeface="Inter" panose="020B0502030000000004" pitchFamily="34" charset="0"/>
                <a:ea typeface="Inter" panose="020B0502030000000004" pitchFamily="34" charset="0"/>
                <a:cs typeface="Open Sans" charset="0"/>
              </a:rPr>
              <a:t>Roosevelt USU Uintah: </a:t>
            </a:r>
            <a:r>
              <a:rPr lang="en-US" sz="1600" dirty="0">
                <a:solidFill>
                  <a:srgbClr val="111111"/>
                </a:solidFill>
                <a:latin typeface="Inter" panose="020B0502030000000004" pitchFamily="34" charset="0"/>
                <a:ea typeface="Inter" panose="020B0502030000000004" pitchFamily="34" charset="0"/>
                <a:cs typeface="Open Sans" charset="0"/>
              </a:rPr>
              <a:t>Thursday, November 9, 2023, 4 PM</a:t>
            </a:r>
          </a:p>
          <a:p>
            <a:pPr marL="342900" indent="-342900">
              <a:buFont typeface="+mj-lt"/>
              <a:buAutoNum type="arabicPeriod"/>
            </a:pPr>
            <a:endParaRPr lang="en-US" sz="1600" dirty="0">
              <a:solidFill>
                <a:srgbClr val="111111"/>
              </a:solidFill>
              <a:latin typeface="Inter" panose="020B0502030000000004" pitchFamily="34" charset="0"/>
              <a:ea typeface="Inter" panose="020B0502030000000004" pitchFamily="34" charset="0"/>
              <a:cs typeface="Open Sans" charset="0"/>
            </a:endParaRPr>
          </a:p>
          <a:p>
            <a:pPr marL="342900" indent="-342900">
              <a:buFont typeface="+mj-lt"/>
              <a:buAutoNum type="arabicPeriod"/>
            </a:pPr>
            <a:r>
              <a:rPr lang="en-US" sz="1600" b="1" dirty="0">
                <a:solidFill>
                  <a:srgbClr val="111111"/>
                </a:solidFill>
                <a:latin typeface="Inter" panose="020B0502030000000004" pitchFamily="34" charset="0"/>
                <a:ea typeface="Inter" panose="020B0502030000000004" pitchFamily="34" charset="0"/>
                <a:cs typeface="Open Sans" charset="0"/>
              </a:rPr>
              <a:t>Duchesne Central Utah Water Conservancy District Office:</a:t>
            </a:r>
            <a:r>
              <a:rPr lang="en-US" sz="1600" dirty="0">
                <a:solidFill>
                  <a:srgbClr val="111111"/>
                </a:solidFill>
                <a:latin typeface="Inter" panose="020B0502030000000004" pitchFamily="34" charset="0"/>
                <a:ea typeface="Inter" panose="020B0502030000000004" pitchFamily="34" charset="0"/>
                <a:cs typeface="Open Sans" charset="0"/>
              </a:rPr>
              <a:t> Thursday, November 9, 2023, 6 PM</a:t>
            </a:r>
          </a:p>
          <a:p>
            <a:pPr marL="342900" indent="-342900">
              <a:buFont typeface="+mj-lt"/>
              <a:buAutoNum type="arabicPeriod"/>
            </a:pPr>
            <a:endParaRPr lang="en-US" sz="1600" dirty="0">
              <a:solidFill>
                <a:srgbClr val="111111"/>
              </a:solidFill>
              <a:latin typeface="Inter" panose="020B0502030000000004" pitchFamily="34" charset="0"/>
              <a:ea typeface="Inter" panose="020B0502030000000004" pitchFamily="34" charset="0"/>
              <a:cs typeface="Open Sans" charset="0"/>
            </a:endParaRPr>
          </a:p>
          <a:p>
            <a:pPr marL="342900" indent="-342900">
              <a:buFont typeface="+mj-lt"/>
              <a:buAutoNum type="arabicPeriod"/>
            </a:pPr>
            <a:r>
              <a:rPr lang="en-US" sz="1600" b="1" dirty="0">
                <a:solidFill>
                  <a:srgbClr val="111111"/>
                </a:solidFill>
                <a:latin typeface="Inter" panose="020B0502030000000004" pitchFamily="34" charset="0"/>
                <a:ea typeface="Inter" panose="020B0502030000000004" pitchFamily="34" charset="0"/>
                <a:cs typeface="Open Sans" charset="0"/>
              </a:rPr>
              <a:t>Webinar:</a:t>
            </a:r>
            <a:r>
              <a:rPr lang="en-US" sz="1600" dirty="0">
                <a:solidFill>
                  <a:srgbClr val="111111"/>
                </a:solidFill>
                <a:latin typeface="Inter" panose="020B0502030000000004" pitchFamily="34" charset="0"/>
                <a:ea typeface="Inter" panose="020B0502030000000004" pitchFamily="34" charset="0"/>
                <a:cs typeface="Open Sans" charset="0"/>
              </a:rPr>
              <a:t> Friday, December 1, 2023, *TIME TBD*</a:t>
            </a:r>
          </a:p>
        </p:txBody>
      </p:sp>
      <p:pic>
        <p:nvPicPr>
          <p:cNvPr id="15" name="Picture 14" descr="A qr code on a white background&#10;&#10;Description automatically generated">
            <a:extLst>
              <a:ext uri="{FF2B5EF4-FFF2-40B4-BE49-F238E27FC236}">
                <a16:creationId xmlns:a16="http://schemas.microsoft.com/office/drawing/2014/main" id="{D0A4AB0A-5E4F-49B2-ED2E-5362A22BB62E}"/>
              </a:ext>
            </a:extLst>
          </p:cNvPr>
          <p:cNvPicPr>
            <a:picLocks noChangeAspect="1"/>
          </p:cNvPicPr>
          <p:nvPr/>
        </p:nvPicPr>
        <p:blipFill>
          <a:blip r:embed="rId4"/>
          <a:stretch>
            <a:fillRect/>
          </a:stretch>
        </p:blipFill>
        <p:spPr>
          <a:xfrm>
            <a:off x="9900458" y="0"/>
            <a:ext cx="2230117" cy="2230117"/>
          </a:xfrm>
          <a:prstGeom prst="rect">
            <a:avLst/>
          </a:prstGeom>
        </p:spPr>
      </p:pic>
      <p:sp>
        <p:nvSpPr>
          <p:cNvPr id="17" name="TextBox 16">
            <a:extLst>
              <a:ext uri="{FF2B5EF4-FFF2-40B4-BE49-F238E27FC236}">
                <a16:creationId xmlns:a16="http://schemas.microsoft.com/office/drawing/2014/main" id="{50314C40-D633-25CA-B270-44FCCD702B65}"/>
              </a:ext>
            </a:extLst>
          </p:cNvPr>
          <p:cNvSpPr txBox="1"/>
          <p:nvPr/>
        </p:nvSpPr>
        <p:spPr>
          <a:xfrm>
            <a:off x="7990551" y="435348"/>
            <a:ext cx="2361363" cy="830997"/>
          </a:xfrm>
          <a:prstGeom prst="rect">
            <a:avLst/>
          </a:prstGeom>
          <a:noFill/>
        </p:spPr>
        <p:txBody>
          <a:bodyPr wrap="square">
            <a:spAutoFit/>
          </a:bodyPr>
          <a:lstStyle/>
          <a:p>
            <a:r>
              <a:rPr lang="en-US" sz="1600" u="sng" dirty="0">
                <a:solidFill>
                  <a:srgbClr val="111111"/>
                </a:solidFill>
                <a:latin typeface="Inter" panose="02000503000000020004" pitchFamily="2" charset="0"/>
                <a:ea typeface="Inter" panose="02000503000000020004" pitchFamily="2" charset="0"/>
                <a:hlinkClick r:id="rId5">
                  <a:extLst>
                    <a:ext uri="{A12FA001-AC4F-418D-AE19-62706E023703}">
                      <ahyp:hlinkClr xmlns:ahyp="http://schemas.microsoft.com/office/drawing/2018/hyperlinkcolor" val="tx"/>
                    </a:ext>
                  </a:extLst>
                </a:hlinkClick>
              </a:rPr>
              <a:t>https://cra.utah.gov/</a:t>
            </a:r>
            <a:endParaRPr lang="en-US" sz="1600" u="sng" dirty="0">
              <a:solidFill>
                <a:srgbClr val="111111"/>
              </a:solidFill>
              <a:latin typeface="Inter" panose="02000503000000020004" pitchFamily="2" charset="0"/>
              <a:ea typeface="Inter" panose="02000503000000020004" pitchFamily="2" charset="0"/>
            </a:endParaRPr>
          </a:p>
          <a:p>
            <a:r>
              <a:rPr lang="en-US" sz="1600" u="sng" dirty="0">
                <a:solidFill>
                  <a:srgbClr val="111111"/>
                </a:solidFill>
                <a:latin typeface="Inter" panose="02000503000000020004" pitchFamily="2" charset="0"/>
                <a:ea typeface="Inter" panose="02000503000000020004" pitchFamily="2" charset="0"/>
              </a:rPr>
              <a:t>system-conservation-pilot-program/</a:t>
            </a:r>
          </a:p>
        </p:txBody>
      </p:sp>
      <p:pic>
        <p:nvPicPr>
          <p:cNvPr id="19" name="Picture 18">
            <a:extLst>
              <a:ext uri="{FF2B5EF4-FFF2-40B4-BE49-F238E27FC236}">
                <a16:creationId xmlns:a16="http://schemas.microsoft.com/office/drawing/2014/main" id="{ECBD23D5-3067-EA24-2823-C1DB542FC5A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991873" y="2151776"/>
            <a:ext cx="5200127" cy="4673134"/>
          </a:xfrm>
          <a:prstGeom prst="rect">
            <a:avLst/>
          </a:prstGeom>
          <a:ln w="19050">
            <a:solidFill>
              <a:srgbClr val="111111"/>
            </a:solidFill>
          </a:ln>
        </p:spPr>
      </p:pic>
    </p:spTree>
    <p:extLst>
      <p:ext uri="{BB962C8B-B14F-4D97-AF65-F5344CB8AC3E}">
        <p14:creationId xmlns:p14="http://schemas.microsoft.com/office/powerpoint/2010/main" val="2527541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p:txBody>
          <a:bodyPr>
            <a:normAutofit/>
          </a:bodyPr>
          <a:lstStyle/>
          <a:p>
            <a:r>
              <a:rPr lang="en-US" dirty="0"/>
              <a:t>Wyoming Outreach Summary </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p:txBody>
          <a:bodyPr>
            <a:normAutofit/>
          </a:bodyPr>
          <a:lstStyle/>
          <a:p>
            <a:pPr>
              <a:buFont typeface="Arial" panose="020B0604020202020204" pitchFamily="34" charset="0"/>
              <a:buChar char="•"/>
            </a:pPr>
            <a:r>
              <a:rPr lang="en-US" dirty="0"/>
              <a:t>WY State Engineer’s Office will be available by phone or email for questions.</a:t>
            </a:r>
          </a:p>
          <a:p>
            <a:pPr>
              <a:buFont typeface="Arial" panose="020B0604020202020204" pitchFamily="34" charset="0"/>
              <a:buChar char="•"/>
            </a:pPr>
            <a:r>
              <a:rPr lang="en-US" dirty="0"/>
              <a:t>WY State Engineer’s Office will hold at least one public webinar to share information and answer questions about SCPP 2024.</a:t>
            </a:r>
          </a:p>
          <a:p>
            <a:pPr>
              <a:buFont typeface="Arial" panose="020B0604020202020204" pitchFamily="34" charset="0"/>
              <a:buChar char="•"/>
            </a:pPr>
            <a:r>
              <a:rPr lang="en-US" dirty="0"/>
              <a:t>WY State Engineer’s Office will meet with WY Colorado River Advisory Committee to share information and answer questions about SCPP 2024.</a:t>
            </a:r>
          </a:p>
          <a:p>
            <a:pPr marL="0" indent="0">
              <a:buNone/>
            </a:pPr>
            <a:endParaRPr lang="en-US" dirty="0">
              <a:highlight>
                <a:srgbClr val="FFFF00"/>
              </a:highlight>
            </a:endParaRP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23</a:t>
            </a:fld>
            <a:endParaRPr lang="en-US" dirty="0"/>
          </a:p>
        </p:txBody>
      </p:sp>
      <p:pic>
        <p:nvPicPr>
          <p:cNvPr id="4" name="Picture 3">
            <a:extLst>
              <a:ext uri="{FF2B5EF4-FFF2-40B4-BE49-F238E27FC236}">
                <a16:creationId xmlns:a16="http://schemas.microsoft.com/office/drawing/2014/main" id="{C4F810DE-D948-0C17-B745-F41B9144D697}"/>
              </a:ext>
            </a:extLst>
          </p:cNvPr>
          <p:cNvPicPr>
            <a:picLocks noChangeAspect="1"/>
          </p:cNvPicPr>
          <p:nvPr/>
        </p:nvPicPr>
        <p:blipFill>
          <a:blip r:embed="rId3"/>
          <a:stretch>
            <a:fillRect/>
          </a:stretch>
        </p:blipFill>
        <p:spPr>
          <a:xfrm>
            <a:off x="8792410" y="3610749"/>
            <a:ext cx="2626957" cy="2694750"/>
          </a:xfrm>
          <a:prstGeom prst="rect">
            <a:avLst/>
          </a:prstGeom>
        </p:spPr>
      </p:pic>
    </p:spTree>
    <p:extLst>
      <p:ext uri="{BB962C8B-B14F-4D97-AF65-F5344CB8AC3E}">
        <p14:creationId xmlns:p14="http://schemas.microsoft.com/office/powerpoint/2010/main" val="204930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4C2BA71-E8FE-DAC2-6CB9-9EF145DAD3F7}"/>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0" y="10"/>
            <a:ext cx="457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a:xfrm>
            <a:off x="5124206" y="516835"/>
            <a:ext cx="6339840" cy="1666501"/>
          </a:xfrm>
        </p:spPr>
        <p:txBody>
          <a:bodyPr>
            <a:normAutofit/>
          </a:bodyPr>
          <a:lstStyle/>
          <a:p>
            <a:r>
              <a:rPr lang="en-US" sz="4000">
                <a:solidFill>
                  <a:srgbClr val="FFFFFF"/>
                </a:solidFill>
              </a:rPr>
              <a:t>Next Steps in the Application Process</a:t>
            </a:r>
          </a:p>
        </p:txBody>
      </p:sp>
      <p:sp>
        <p:nvSpPr>
          <p:cNvPr id="3081" name="Rectangle 3080">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a:xfrm>
            <a:off x="5124206" y="2236304"/>
            <a:ext cx="6339840" cy="3652667"/>
          </a:xfrm>
        </p:spPr>
        <p:txBody>
          <a:bodyPr>
            <a:normAutofit/>
          </a:bodyPr>
          <a:lstStyle/>
          <a:p>
            <a:r>
              <a:rPr lang="en-US" sz="2400" dirty="0">
                <a:solidFill>
                  <a:srgbClr val="FFFFFF"/>
                </a:solidFill>
              </a:rPr>
              <a:t>Review application materials on UCRC webpage</a:t>
            </a:r>
          </a:p>
          <a:p>
            <a:r>
              <a:rPr lang="en-US" sz="2400" dirty="0">
                <a:solidFill>
                  <a:srgbClr val="FFFFFF"/>
                </a:solidFill>
              </a:rPr>
              <a:t>Contact WWG for pre-application discussion</a:t>
            </a:r>
          </a:p>
          <a:p>
            <a:r>
              <a:rPr lang="en-US" sz="2400" dirty="0">
                <a:solidFill>
                  <a:srgbClr val="FFFFFF"/>
                </a:solidFill>
              </a:rPr>
              <a:t>Applications due 12/18/2023</a:t>
            </a:r>
          </a:p>
          <a:p>
            <a:r>
              <a:rPr lang="en-US" sz="2400" dirty="0">
                <a:solidFill>
                  <a:srgbClr val="FFFFFF"/>
                </a:solidFill>
              </a:rPr>
              <a:t>Decisions in February 2024</a:t>
            </a:r>
          </a:p>
          <a:p>
            <a:r>
              <a:rPr lang="en-US" sz="2400" dirty="0">
                <a:solidFill>
                  <a:srgbClr val="FFFFFF"/>
                </a:solidFill>
              </a:rPr>
              <a:t>Execution of agreements and implement projects in March 2024</a:t>
            </a:r>
          </a:p>
          <a:p>
            <a:endParaRPr lang="en-US" sz="1800" dirty="0">
              <a:solidFill>
                <a:srgbClr val="FFFFFF"/>
              </a:solidFill>
            </a:endParaRP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a:xfrm>
            <a:off x="528668" y="6459785"/>
            <a:ext cx="1312025" cy="365125"/>
          </a:xfrm>
        </p:spPr>
        <p:txBody>
          <a:bodyPr>
            <a:normAutofit/>
          </a:bodyPr>
          <a:lstStyle/>
          <a:p>
            <a:pPr algn="l">
              <a:spcAft>
                <a:spcPts val="600"/>
              </a:spcAft>
            </a:pPr>
            <a:fld id="{6D22F896-40B5-4ADD-8801-0D06FADFA095}" type="slidenum">
              <a:rPr lang="en-US" smtClean="0"/>
              <a:pPr algn="l">
                <a:spcAft>
                  <a:spcPts val="600"/>
                </a:spcAft>
              </a:pPr>
              <a:t>24</a:t>
            </a:fld>
            <a:endParaRPr lang="en-US"/>
          </a:p>
        </p:txBody>
      </p:sp>
    </p:spTree>
    <p:extLst>
      <p:ext uri="{BB962C8B-B14F-4D97-AF65-F5344CB8AC3E}">
        <p14:creationId xmlns:p14="http://schemas.microsoft.com/office/powerpoint/2010/main" val="2282713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a:xfrm>
            <a:off x="1097280" y="286603"/>
            <a:ext cx="10058400" cy="1450757"/>
          </a:xfrm>
        </p:spPr>
        <p:txBody>
          <a:bodyPr>
            <a:normAutofit/>
          </a:bodyPr>
          <a:lstStyle/>
          <a:p>
            <a:r>
              <a:rPr lang="en-US" dirty="0"/>
              <a:t>Contacts &amp; Application Materials</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a:xfrm>
            <a:off x="1097279" y="1845733"/>
            <a:ext cx="6901585" cy="4405979"/>
          </a:xfrm>
        </p:spPr>
        <p:txBody>
          <a:bodyPr>
            <a:noAutofit/>
          </a:bodyPr>
          <a:lstStyle/>
          <a:p>
            <a:r>
              <a:rPr lang="en-US" sz="1400" dirty="0"/>
              <a:t>Application materials…</a:t>
            </a:r>
          </a:p>
          <a:p>
            <a:pPr lvl="1"/>
            <a:r>
              <a:rPr lang="en-US" sz="1400" dirty="0">
                <a:hlinkClick r:id="rId3"/>
              </a:rPr>
              <a:t>http://www.ucrcommission.com/draft-scpp-2024-application-form/</a:t>
            </a:r>
            <a:endParaRPr lang="en-US" sz="1400" dirty="0"/>
          </a:p>
          <a:p>
            <a:pPr lvl="1"/>
            <a:r>
              <a:rPr lang="en-US" sz="1400" dirty="0"/>
              <a:t>Contact WWG for pre-application discussion</a:t>
            </a:r>
          </a:p>
          <a:p>
            <a:pPr lvl="1"/>
            <a:r>
              <a:rPr lang="en-US" sz="1400" dirty="0"/>
              <a:t>Brenna Mefford or Stephen Foster – 303-953-1923, scpp@ucrcommission.com</a:t>
            </a:r>
          </a:p>
          <a:p>
            <a:r>
              <a:rPr lang="en-US" sz="1400" dirty="0"/>
              <a:t>Colorado</a:t>
            </a:r>
          </a:p>
          <a:p>
            <a:pPr lvl="1"/>
            <a:r>
              <a:rPr lang="en-US" sz="1400" dirty="0"/>
              <a:t>Amy Ostdiek - amy.ostdiek@state.co.us </a:t>
            </a:r>
          </a:p>
          <a:p>
            <a:r>
              <a:rPr lang="en-US" sz="1400" dirty="0"/>
              <a:t>New Mexico</a:t>
            </a:r>
          </a:p>
          <a:p>
            <a:pPr lvl="1"/>
            <a:r>
              <a:rPr lang="en-US" sz="1400" dirty="0"/>
              <a:t>Ali Effati - Ali.Effati@ose.nm.gov </a:t>
            </a:r>
          </a:p>
          <a:p>
            <a:r>
              <a:rPr lang="en-US" sz="1400" dirty="0"/>
              <a:t>Utah</a:t>
            </a:r>
          </a:p>
          <a:p>
            <a:pPr lvl="1"/>
            <a:r>
              <a:rPr lang="en-US" sz="1400" dirty="0"/>
              <a:t>Lily Bosworth - lbosworth@utah.gov </a:t>
            </a:r>
          </a:p>
          <a:p>
            <a:r>
              <a:rPr lang="en-US" sz="1400" dirty="0"/>
              <a:t>Wyoming </a:t>
            </a:r>
          </a:p>
          <a:p>
            <a:pPr lvl="1"/>
            <a:r>
              <a:rPr lang="en-US" sz="1400" dirty="0"/>
              <a:t>Jeff Cowley - Jeff.Cowley@wyo.gov </a:t>
            </a:r>
          </a:p>
          <a:p>
            <a:r>
              <a:rPr lang="en-US" sz="1400" dirty="0"/>
              <a:t>UCRC</a:t>
            </a:r>
          </a:p>
          <a:p>
            <a:pPr lvl="1"/>
            <a:r>
              <a:rPr lang="en-US" sz="1400" dirty="0"/>
              <a:t>UCRC Staff - scpp@ucrcommission.com</a:t>
            </a:r>
          </a:p>
        </p:txBody>
      </p:sp>
      <p:pic>
        <p:nvPicPr>
          <p:cNvPr id="4098" name="Picture 2">
            <a:extLst>
              <a:ext uri="{FF2B5EF4-FFF2-40B4-BE49-F238E27FC236}">
                <a16:creationId xmlns:a16="http://schemas.microsoft.com/office/drawing/2014/main" id="{8F330D62-5AAC-AC98-D01D-FEEC3492C4F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8485277" y="1845733"/>
            <a:ext cx="3213079" cy="428410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25</a:t>
            </a:fld>
            <a:endParaRPr lang="en-US"/>
          </a:p>
        </p:txBody>
      </p:sp>
    </p:spTree>
    <p:extLst>
      <p:ext uri="{BB962C8B-B14F-4D97-AF65-F5344CB8AC3E}">
        <p14:creationId xmlns:p14="http://schemas.microsoft.com/office/powerpoint/2010/main" val="4108717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17DBDD5-C8B0-128A-F7A1-E6F55F390E27}"/>
              </a:ext>
            </a:extLst>
          </p:cNvPr>
          <p:cNvSpPr>
            <a:spLocks noGrp="1"/>
          </p:cNvSpPr>
          <p:nvPr>
            <p:ph type="title"/>
          </p:nvPr>
        </p:nvSpPr>
        <p:spPr>
          <a:xfrm>
            <a:off x="492370" y="605896"/>
            <a:ext cx="3280560" cy="5646208"/>
          </a:xfrm>
        </p:spPr>
        <p:txBody>
          <a:bodyPr anchor="ctr">
            <a:normAutofit/>
          </a:bodyPr>
          <a:lstStyle/>
          <a:p>
            <a:br>
              <a:rPr lang="en-US" sz="3600" dirty="0">
                <a:solidFill>
                  <a:srgbClr val="FFFFFF"/>
                </a:solidFill>
              </a:rPr>
            </a:br>
            <a:r>
              <a:rPr lang="en-US" sz="4000" dirty="0">
                <a:solidFill>
                  <a:srgbClr val="FFFFFF"/>
                </a:solidFill>
              </a:rPr>
              <a:t>How to Get More Information about SCPP in 2024</a:t>
            </a:r>
            <a:endParaRPr lang="en-US" sz="3600" dirty="0">
              <a:solidFill>
                <a:srgbClr val="FFFFFF"/>
              </a:solidFill>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Content Placeholder 2">
            <a:extLst>
              <a:ext uri="{FF2B5EF4-FFF2-40B4-BE49-F238E27FC236}">
                <a16:creationId xmlns:a16="http://schemas.microsoft.com/office/drawing/2014/main" id="{F6978451-862C-A182-4D60-366FD1101B51}"/>
              </a:ext>
            </a:extLst>
          </p:cNvPr>
          <p:cNvSpPr>
            <a:spLocks noGrp="1"/>
          </p:cNvSpPr>
          <p:nvPr>
            <p:ph idx="1"/>
          </p:nvPr>
        </p:nvSpPr>
        <p:spPr>
          <a:xfrm>
            <a:off x="4566936" y="465221"/>
            <a:ext cx="7132694" cy="5961473"/>
          </a:xfrm>
        </p:spPr>
        <p:txBody>
          <a:bodyPr anchor="ctr">
            <a:normAutofit/>
          </a:bodyPr>
          <a:lstStyle/>
          <a:p>
            <a:pPr marL="342900" indent="-342900">
              <a:spcBef>
                <a:spcPts val="0"/>
              </a:spcBef>
              <a:spcAft>
                <a:spcPts val="0"/>
              </a:spcAft>
              <a:buFont typeface="+mj-lt"/>
              <a:buAutoNum type="arabicPeriod"/>
            </a:pPr>
            <a:r>
              <a:rPr lang="en-US" dirty="0">
                <a:ea typeface="Calibri" panose="020F0502020204030204" pitchFamily="34" charset="0"/>
                <a:cs typeface="Times New Roman" panose="02020603050405020304" pitchFamily="18" charset="0"/>
              </a:rPr>
              <a:t>Provide your questions in the chat box during the webinar. Questions will be addressed in a FAQ posted on the UCRC SCPP in 2024 webpage next week (</a:t>
            </a:r>
            <a:r>
              <a:rPr lang="en-US" dirty="0">
                <a:ea typeface="Calibri" panose="020F0502020204030204" pitchFamily="34" charset="0"/>
                <a:cs typeface="Times New Roman" panose="02020603050405020304" pitchFamily="18" charset="0"/>
                <a:hlinkClick r:id="rId3"/>
              </a:rPr>
              <a:t>http://www.ucrcommission.com/system-conservation-pilot-program-in-2024/</a:t>
            </a:r>
            <a:r>
              <a:rPr lang="en-US" dirty="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mj-lt"/>
              <a:buAutoNum type="arabicPeriod"/>
            </a:pPr>
            <a:r>
              <a:rPr lang="en-US" dirty="0">
                <a:ea typeface="Calibri" panose="020F0502020204030204" pitchFamily="34" charset="0"/>
                <a:cs typeface="Times New Roman" panose="02020603050405020304" pitchFamily="18" charset="0"/>
              </a:rPr>
              <a:t>Contact UCRC via email at </a:t>
            </a:r>
            <a:r>
              <a:rPr lang="en-US" b="0" i="0" dirty="0">
                <a:solidFill>
                  <a:srgbClr val="222222"/>
                </a:solidFill>
                <a:effectLst/>
                <a:latin typeface="Google Sans"/>
                <a:hlinkClick r:id="rId4"/>
              </a:rPr>
              <a:t>scpp@ucrcommission.com</a:t>
            </a:r>
            <a:endParaRPr lang="en-US" b="0" i="0" dirty="0">
              <a:solidFill>
                <a:srgbClr val="222222"/>
              </a:solidFill>
              <a:effectLst/>
              <a:latin typeface="Google Sans"/>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dirty="0">
                <a:ea typeface="Calibri" panose="020F0502020204030204" pitchFamily="34" charset="0"/>
                <a:cs typeface="Times New Roman" panose="02020603050405020304" pitchFamily="18" charset="0"/>
              </a:rPr>
              <a:t>Contact your Upper Division State contact or Wilson Water Group (WWG - UCRC contractor for 2024 SCPP) with questions</a:t>
            </a:r>
            <a:endParaRPr lang="en-US" dirty="0">
              <a:highlight>
                <a:srgbClr val="FFFF00"/>
              </a:highlight>
              <a:ea typeface="Calibri" panose="020F0502020204030204" pitchFamily="34" charset="0"/>
              <a:cs typeface="Times New Roman" panose="02020603050405020304" pitchFamily="18" charset="0"/>
            </a:endParaRPr>
          </a:p>
          <a:p>
            <a:pPr marL="800100" lvl="1" indent="-342900">
              <a:spcBef>
                <a:spcPts val="0"/>
              </a:spcBef>
            </a:pPr>
            <a:r>
              <a:rPr lang="en-US" sz="2000" dirty="0">
                <a:effectLst/>
                <a:ea typeface="Calibri" panose="020F0502020204030204" pitchFamily="34" charset="0"/>
                <a:cs typeface="Times New Roman" panose="02020603050405020304" pitchFamily="18" charset="0"/>
              </a:rPr>
              <a:t>Colorado – Amy Ostdiek</a:t>
            </a:r>
            <a:endParaRPr lang="en-US" sz="2000" dirty="0">
              <a:ea typeface="Calibri" panose="020F0502020204030204" pitchFamily="34" charset="0"/>
              <a:cs typeface="Times New Roman" panose="02020603050405020304" pitchFamily="18" charset="0"/>
            </a:endParaRPr>
          </a:p>
          <a:p>
            <a:pPr marL="800100" lvl="1" indent="-342900">
              <a:spcBef>
                <a:spcPts val="0"/>
              </a:spcBef>
            </a:pPr>
            <a:r>
              <a:rPr lang="en-US" sz="2000" dirty="0">
                <a:ea typeface="Calibri" panose="020F0502020204030204" pitchFamily="34" charset="0"/>
                <a:cs typeface="Times New Roman" panose="02020603050405020304" pitchFamily="18" charset="0"/>
              </a:rPr>
              <a:t>New Mexico – Ali Effati</a:t>
            </a:r>
          </a:p>
          <a:p>
            <a:pPr marL="800100" lvl="1" indent="-342900">
              <a:spcBef>
                <a:spcPts val="0"/>
              </a:spcBef>
            </a:pPr>
            <a:r>
              <a:rPr lang="en-US" sz="2000" dirty="0">
                <a:effectLst/>
                <a:ea typeface="Calibri" panose="020F0502020204030204" pitchFamily="34" charset="0"/>
                <a:cs typeface="Times New Roman" panose="02020603050405020304" pitchFamily="18" charset="0"/>
              </a:rPr>
              <a:t>Utah – Lily Bosworth</a:t>
            </a:r>
          </a:p>
          <a:p>
            <a:pPr marL="800100" lvl="1" indent="-342900">
              <a:spcBef>
                <a:spcPts val="0"/>
              </a:spcBef>
            </a:pPr>
            <a:r>
              <a:rPr lang="en-US" sz="2000" dirty="0">
                <a:ea typeface="Calibri" panose="020F0502020204030204" pitchFamily="34" charset="0"/>
                <a:cs typeface="Times New Roman" panose="02020603050405020304" pitchFamily="18" charset="0"/>
              </a:rPr>
              <a:t>Wyoming – Jeff Cowley</a:t>
            </a:r>
          </a:p>
          <a:p>
            <a:pPr marL="800100" lvl="1" indent="-342900">
              <a:spcBef>
                <a:spcPts val="0"/>
              </a:spcBef>
            </a:pPr>
            <a:r>
              <a:rPr lang="en-US" sz="2000" dirty="0">
                <a:effectLst/>
                <a:ea typeface="Calibri" panose="020F0502020204030204" pitchFamily="34" charset="0"/>
                <a:cs typeface="Times New Roman" panose="02020603050405020304" pitchFamily="18" charset="0"/>
              </a:rPr>
              <a:t>WWG – Brenna Mefford</a:t>
            </a:r>
          </a:p>
          <a:p>
            <a:pPr marL="342900" indent="-342900">
              <a:spcBef>
                <a:spcPts val="0"/>
              </a:spcBef>
              <a:buFont typeface="+mj-lt"/>
              <a:buAutoNum type="arabicPeriod"/>
            </a:pPr>
            <a:r>
              <a:rPr lang="en-US" dirty="0">
                <a:ea typeface="Calibri" panose="020F0502020204030204" pitchFamily="34" charset="0"/>
                <a:cs typeface="Times New Roman" panose="02020603050405020304" pitchFamily="18" charset="0"/>
              </a:rPr>
              <a:t>Targeted Outreach to Tribes and others</a:t>
            </a:r>
          </a:p>
          <a:p>
            <a:pPr marL="342900" indent="-342900">
              <a:spcBef>
                <a:spcPts val="0"/>
              </a:spcBef>
              <a:buFont typeface="+mj-lt"/>
              <a:buAutoNum type="arabicPeriod"/>
            </a:pPr>
            <a:r>
              <a:rPr lang="en-US" dirty="0">
                <a:ea typeface="Calibri" panose="020F0502020204030204" pitchFamily="34" charset="0"/>
                <a:cs typeface="Times New Roman" panose="02020603050405020304" pitchFamily="18" charset="0"/>
              </a:rPr>
              <a:t>Additional Outreach by States</a:t>
            </a:r>
          </a:p>
          <a:p>
            <a:pPr marL="342900" indent="-342900">
              <a:spcBef>
                <a:spcPts val="0"/>
              </a:spcBef>
              <a:buFont typeface="+mj-lt"/>
              <a:buAutoNum type="arabicPeriod"/>
            </a:pPr>
            <a:r>
              <a:rPr lang="en-US" dirty="0">
                <a:effectLst/>
                <a:ea typeface="Calibri" panose="020F0502020204030204" pitchFamily="34" charset="0"/>
                <a:cs typeface="Times New Roman" panose="02020603050405020304" pitchFamily="18" charset="0"/>
              </a:rPr>
              <a:t>Additional UCRC webinars</a:t>
            </a:r>
          </a:p>
          <a:p>
            <a:pPr marL="800100" lvl="1" indent="-342900">
              <a:spcBef>
                <a:spcPts val="0"/>
              </a:spcBef>
              <a:buFont typeface="+mj-lt"/>
              <a:buAutoNum type="arabicPeriod"/>
            </a:pPr>
            <a:r>
              <a:rPr lang="en-US" sz="2000" dirty="0">
                <a:effectLst/>
                <a:ea typeface="Calibri" panose="020F0502020204030204" pitchFamily="34" charset="0"/>
                <a:cs typeface="Times New Roman" panose="02020603050405020304" pitchFamily="18" charset="0"/>
              </a:rPr>
              <a:t>November 9, 2023 </a:t>
            </a:r>
          </a:p>
          <a:p>
            <a:pPr marL="800100" lvl="1" indent="-342900">
              <a:spcBef>
                <a:spcPts val="0"/>
              </a:spcBef>
              <a:buFont typeface="+mj-lt"/>
              <a:buAutoNum type="arabicPeriod"/>
            </a:pPr>
            <a:r>
              <a:rPr lang="en-US" sz="2000" dirty="0">
                <a:ea typeface="Calibri" panose="020F0502020204030204" pitchFamily="34" charset="0"/>
                <a:cs typeface="Times New Roman" panose="02020603050405020304" pitchFamily="18" charset="0"/>
              </a:rPr>
              <a:t>December 7, 2023 </a:t>
            </a:r>
            <a:endParaRPr lang="en-US" sz="2000" dirty="0">
              <a:effectLs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F554877-7A25-423D-6188-066EFBF45DC8}"/>
              </a:ext>
            </a:extLst>
          </p:cNvPr>
          <p:cNvSpPr>
            <a:spLocks noGrp="1"/>
          </p:cNvSpPr>
          <p:nvPr>
            <p:ph type="sldNum" sz="quarter" idx="12"/>
          </p:nvPr>
        </p:nvSpPr>
        <p:spPr>
          <a:xfrm>
            <a:off x="10123055" y="6459785"/>
            <a:ext cx="1089428" cy="365125"/>
          </a:xfrm>
        </p:spPr>
        <p:txBody>
          <a:bodyPr>
            <a:normAutofit/>
          </a:bodyPr>
          <a:lstStyle/>
          <a:p>
            <a:pPr>
              <a:spcAft>
                <a:spcPts val="600"/>
              </a:spcAft>
            </a:pPr>
            <a:fld id="{6D22F896-40B5-4ADD-8801-0D06FADFA095}" type="slidenum">
              <a:rPr lang="en-US">
                <a:solidFill>
                  <a:schemeClr val="tx2"/>
                </a:solidFill>
              </a:rPr>
              <a:pPr>
                <a:spcAft>
                  <a:spcPts val="600"/>
                </a:spcAft>
              </a:pPr>
              <a:t>3</a:t>
            </a:fld>
            <a:endParaRPr lang="en-US">
              <a:solidFill>
                <a:schemeClr val="tx2"/>
              </a:solidFill>
            </a:endParaRPr>
          </a:p>
        </p:txBody>
      </p:sp>
    </p:spTree>
    <p:extLst>
      <p:ext uri="{BB962C8B-B14F-4D97-AF65-F5344CB8AC3E}">
        <p14:creationId xmlns:p14="http://schemas.microsoft.com/office/powerpoint/2010/main" val="1311367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92F3-3C6D-0488-9171-BD4A7524F13B}"/>
              </a:ext>
            </a:extLst>
          </p:cNvPr>
          <p:cNvSpPr>
            <a:spLocks noGrp="1"/>
          </p:cNvSpPr>
          <p:nvPr>
            <p:ph type="title"/>
          </p:nvPr>
        </p:nvSpPr>
        <p:spPr>
          <a:xfrm>
            <a:off x="677150" y="33090"/>
            <a:ext cx="10058400" cy="1450757"/>
          </a:xfrm>
        </p:spPr>
        <p:txBody>
          <a:bodyPr>
            <a:normAutofit/>
          </a:bodyPr>
          <a:lstStyle/>
          <a:p>
            <a:r>
              <a:rPr lang="en-US" dirty="0"/>
              <a:t>Lessons Learned – Five Themes</a:t>
            </a:r>
          </a:p>
        </p:txBody>
      </p:sp>
      <p:sp>
        <p:nvSpPr>
          <p:cNvPr id="3" name="Content Placeholder 2">
            <a:extLst>
              <a:ext uri="{FF2B5EF4-FFF2-40B4-BE49-F238E27FC236}">
                <a16:creationId xmlns:a16="http://schemas.microsoft.com/office/drawing/2014/main" id="{E0A34A50-3F4B-E0D1-0606-AC95756F6694}"/>
              </a:ext>
            </a:extLst>
          </p:cNvPr>
          <p:cNvSpPr>
            <a:spLocks noGrp="1"/>
          </p:cNvSpPr>
          <p:nvPr>
            <p:ph idx="1"/>
          </p:nvPr>
        </p:nvSpPr>
        <p:spPr>
          <a:xfrm>
            <a:off x="1097279" y="1845734"/>
            <a:ext cx="6454987" cy="4023360"/>
          </a:xfrm>
        </p:spPr>
        <p:txBody>
          <a:bodyPr>
            <a:normAutofit fontScale="92500" lnSpcReduction="10000"/>
          </a:bodyPr>
          <a:lstStyle/>
          <a:p>
            <a:pPr marL="514350" indent="-514350">
              <a:buFont typeface="+mj-lt"/>
              <a:buAutoNum type="arabicPeriod"/>
            </a:pPr>
            <a:r>
              <a:rPr lang="en-US" b="1" dirty="0"/>
              <a:t>Timing </a:t>
            </a:r>
            <a:r>
              <a:rPr lang="en-US" dirty="0"/>
              <a:t>– Start processes in fall (early October)</a:t>
            </a:r>
          </a:p>
          <a:p>
            <a:pPr marL="514350" indent="-514350">
              <a:buFont typeface="+mj-lt"/>
              <a:buAutoNum type="arabicPeriod"/>
            </a:pPr>
            <a:r>
              <a:rPr lang="en-US" b="1" dirty="0"/>
              <a:t>Pricing </a:t>
            </a:r>
            <a:r>
              <a:rPr lang="en-US" dirty="0"/>
              <a:t>– Provide firm, fixed pricing at the outset (partnership &amp; concurrence from BOR)</a:t>
            </a:r>
          </a:p>
          <a:p>
            <a:pPr marL="514350" indent="-514350">
              <a:buFont typeface="+mj-lt"/>
              <a:buAutoNum type="arabicPeriod"/>
            </a:pPr>
            <a:r>
              <a:rPr lang="en-US" b="1" dirty="0"/>
              <a:t>Conserved Consumptive Use (CCU) </a:t>
            </a:r>
            <a:r>
              <a:rPr lang="en-US" dirty="0"/>
              <a:t>– Provide clarity and transparency on CCU calculation and the basis of payments</a:t>
            </a:r>
          </a:p>
          <a:p>
            <a:pPr marL="514350" indent="-514350">
              <a:buFont typeface="+mj-lt"/>
              <a:buAutoNum type="arabicPeriod"/>
            </a:pPr>
            <a:r>
              <a:rPr lang="en-US" b="1" dirty="0"/>
              <a:t>Consistent and Clear Messages </a:t>
            </a:r>
            <a:r>
              <a:rPr lang="en-US" dirty="0"/>
              <a:t>– Persistent and consistent messaging to reduce confusion and mischaracterizations, avoid conflicting statements</a:t>
            </a:r>
          </a:p>
          <a:p>
            <a:pPr marL="514350" indent="-514350">
              <a:buFont typeface="+mj-lt"/>
              <a:buAutoNum type="arabicPeriod"/>
            </a:pPr>
            <a:r>
              <a:rPr lang="en-US" b="1" dirty="0"/>
              <a:t>Greater Transparency on Approach, Purpose, and Review </a:t>
            </a:r>
            <a:r>
              <a:rPr lang="en-US" dirty="0"/>
              <a:t>– Provide FAQs and map review processes within UDS</a:t>
            </a:r>
          </a:p>
          <a:p>
            <a:pPr marL="0" indent="0">
              <a:buNone/>
            </a:pPr>
            <a:r>
              <a:rPr lang="en-US" dirty="0"/>
              <a:t>Lessons Learned Report available:  </a:t>
            </a:r>
            <a:r>
              <a:rPr lang="en-US" dirty="0">
                <a:solidFill>
                  <a:srgbClr val="0070C0"/>
                </a:solidFill>
              </a:rPr>
              <a:t>http://www.ucrcommission.com/system-conservation-pilot-program-in-2024/</a:t>
            </a:r>
          </a:p>
        </p:txBody>
      </p:sp>
      <p:pic>
        <p:nvPicPr>
          <p:cNvPr id="6" name="Picture 5" descr="A green field with trees and clouds&#10;&#10;Description automatically generated">
            <a:extLst>
              <a:ext uri="{FF2B5EF4-FFF2-40B4-BE49-F238E27FC236}">
                <a16:creationId xmlns:a16="http://schemas.microsoft.com/office/drawing/2014/main" id="{38B9A1D0-D774-7F8F-0105-FD8E1362F8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20570" y="1916318"/>
            <a:ext cx="3135109" cy="3471012"/>
          </a:xfrm>
          <a:prstGeom prst="rect">
            <a:avLst/>
          </a:prstGeom>
        </p:spPr>
      </p:pic>
      <p:sp>
        <p:nvSpPr>
          <p:cNvPr id="4" name="Slide Number Placeholder 3">
            <a:extLst>
              <a:ext uri="{FF2B5EF4-FFF2-40B4-BE49-F238E27FC236}">
                <a16:creationId xmlns:a16="http://schemas.microsoft.com/office/drawing/2014/main" id="{C980A2E5-F5C0-1DAB-5049-8D168817A055}"/>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4</a:t>
            </a:fld>
            <a:endParaRPr lang="en-US"/>
          </a:p>
        </p:txBody>
      </p:sp>
    </p:spTree>
    <p:extLst>
      <p:ext uri="{BB962C8B-B14F-4D97-AF65-F5344CB8AC3E}">
        <p14:creationId xmlns:p14="http://schemas.microsoft.com/office/powerpoint/2010/main" val="54976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3562E2-903E-E78A-0F65-81363008C104}"/>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2" name="Title 1">
            <a:extLst>
              <a:ext uri="{FF2B5EF4-FFF2-40B4-BE49-F238E27FC236}">
                <a16:creationId xmlns:a16="http://schemas.microsoft.com/office/drawing/2014/main" id="{C391EB9B-8AD0-EE73-BE16-83857EC548E4}"/>
              </a:ext>
            </a:extLst>
          </p:cNvPr>
          <p:cNvSpPr>
            <a:spLocks noGrp="1"/>
          </p:cNvSpPr>
          <p:nvPr>
            <p:ph type="title" idx="4294967295"/>
          </p:nvPr>
        </p:nvSpPr>
        <p:spPr>
          <a:xfrm>
            <a:off x="603682" y="201672"/>
            <a:ext cx="3959441" cy="1873188"/>
          </a:xfrm>
        </p:spPr>
        <p:txBody>
          <a:bodyPr>
            <a:normAutofit fontScale="90000"/>
          </a:bodyPr>
          <a:lstStyle/>
          <a:p>
            <a:pPr algn="ctr"/>
            <a:r>
              <a:rPr lang="en-US" sz="4800" dirty="0"/>
              <a:t>Lessons Learned</a:t>
            </a:r>
            <a:br>
              <a:rPr lang="en-US" sz="4800" dirty="0"/>
            </a:br>
            <a:r>
              <a:rPr lang="en-US" sz="4800" dirty="0"/>
              <a:t>Partner Engagement</a:t>
            </a:r>
          </a:p>
        </p:txBody>
      </p:sp>
      <p:sp>
        <p:nvSpPr>
          <p:cNvPr id="3" name="Content Placeholder 2">
            <a:extLst>
              <a:ext uri="{FF2B5EF4-FFF2-40B4-BE49-F238E27FC236}">
                <a16:creationId xmlns:a16="http://schemas.microsoft.com/office/drawing/2014/main" id="{9435474D-7560-8D56-582A-1BE3C13B3E76}"/>
              </a:ext>
            </a:extLst>
          </p:cNvPr>
          <p:cNvSpPr>
            <a:spLocks noGrp="1"/>
          </p:cNvSpPr>
          <p:nvPr>
            <p:ph idx="4294967295"/>
          </p:nvPr>
        </p:nvSpPr>
        <p:spPr>
          <a:xfrm>
            <a:off x="603682" y="2343761"/>
            <a:ext cx="4017745" cy="2695604"/>
          </a:xfrm>
        </p:spPr>
        <p:txBody>
          <a:bodyPr>
            <a:noAutofit/>
          </a:bodyPr>
          <a:lstStyle/>
          <a:p>
            <a:pPr marR="0" lvl="0">
              <a:lnSpc>
                <a:spcPct val="150000"/>
              </a:lnSpc>
              <a:spcBef>
                <a:spcPts val="0"/>
              </a:spcBef>
              <a:spcAft>
                <a:spcPts val="0"/>
              </a:spcAft>
              <a:buFont typeface="Courier New" panose="02070309020205020404" pitchFamily="49" charset="0"/>
              <a:buChar char="o"/>
            </a:pPr>
            <a:r>
              <a:rPr lang="en-US" dirty="0">
                <a:solidFill>
                  <a:schemeClr val="tx1"/>
                </a:solidFill>
                <a:ea typeface="Calibri" panose="020F0502020204030204" pitchFamily="34" charset="0"/>
                <a:cs typeface="Times New Roman" panose="02020603050405020304" pitchFamily="18" charset="0"/>
              </a:rPr>
              <a:t> Met with ~30% of 2023 participants</a:t>
            </a:r>
          </a:p>
          <a:p>
            <a:pPr marR="0" lvl="0">
              <a:lnSpc>
                <a:spcPct val="150000"/>
              </a:lnSpc>
              <a:spcBef>
                <a:spcPts val="0"/>
              </a:spcBef>
              <a:spcAft>
                <a:spcPts val="0"/>
              </a:spcAft>
              <a:buFont typeface="Courier New" panose="02070309020205020404" pitchFamily="49" charset="0"/>
              <a:buChar char="o"/>
            </a:pPr>
            <a:r>
              <a:rPr lang="en-US" dirty="0">
                <a:solidFill>
                  <a:schemeClr val="tx1"/>
                </a:solidFill>
                <a:ea typeface="Calibri" panose="020F0502020204030204" pitchFamily="34" charset="0"/>
                <a:cs typeface="Times New Roman" panose="02020603050405020304" pitchFamily="18" charset="0"/>
              </a:rPr>
              <a:t> Met with some who didn’t participate in 2023</a:t>
            </a:r>
          </a:p>
          <a:p>
            <a:pPr marR="0" lvl="0">
              <a:lnSpc>
                <a:spcPct val="150000"/>
              </a:lnSpc>
              <a:spcBef>
                <a:spcPts val="0"/>
              </a:spcBef>
              <a:spcAft>
                <a:spcPts val="0"/>
              </a:spcAft>
              <a:buFont typeface="Courier New" panose="02070309020205020404" pitchFamily="49" charset="0"/>
              <a:buChar char="o"/>
            </a:pPr>
            <a:r>
              <a:rPr lang="en-US" dirty="0">
                <a:solidFill>
                  <a:schemeClr val="tx1"/>
                </a:solidFill>
                <a:ea typeface="Calibri" panose="020F0502020204030204" pitchFamily="34" charset="0"/>
                <a:cs typeface="Times New Roman" panose="02020603050405020304" pitchFamily="18" charset="0"/>
              </a:rPr>
              <a:t> Tribes</a:t>
            </a:r>
          </a:p>
          <a:p>
            <a:pPr marR="0" lvl="0">
              <a:lnSpc>
                <a:spcPct val="150000"/>
              </a:lnSpc>
              <a:spcBef>
                <a:spcPts val="0"/>
              </a:spcBef>
              <a:spcAft>
                <a:spcPts val="0"/>
              </a:spcAft>
              <a:buFont typeface="Courier New" panose="02070309020205020404" pitchFamily="49" charset="0"/>
              <a:buChar char="o"/>
            </a:pPr>
            <a:r>
              <a:rPr lang="en-US" dirty="0">
                <a:solidFill>
                  <a:schemeClr val="tx1"/>
                </a:solidFill>
                <a:ea typeface="Calibri" panose="020F0502020204030204" pitchFamily="34" charset="0"/>
                <a:cs typeface="Times New Roman" panose="02020603050405020304" pitchFamily="18" charset="0"/>
              </a:rPr>
              <a:t> NGOs</a:t>
            </a:r>
          </a:p>
          <a:p>
            <a:pPr marR="0" lvl="0">
              <a:lnSpc>
                <a:spcPct val="150000"/>
              </a:lnSpc>
              <a:spcBef>
                <a:spcPts val="0"/>
              </a:spcBef>
              <a:spcAft>
                <a:spcPts val="0"/>
              </a:spcAft>
              <a:buFont typeface="Courier New" panose="02070309020205020404" pitchFamily="49" charset="0"/>
              <a:buChar char="o"/>
            </a:pPr>
            <a:r>
              <a:rPr lang="en-US" dirty="0">
                <a:solidFill>
                  <a:schemeClr val="tx1"/>
                </a:solidFill>
                <a:ea typeface="Calibri" panose="020F0502020204030204" pitchFamily="34" charset="0"/>
                <a:cs typeface="Times New Roman" panose="02020603050405020304" pitchFamily="18" charset="0"/>
              </a:rPr>
              <a:t> BOR</a:t>
            </a:r>
          </a:p>
          <a:p>
            <a:pPr marR="0" lvl="0">
              <a:lnSpc>
                <a:spcPct val="150000"/>
              </a:lnSpc>
              <a:spcBef>
                <a:spcPts val="0"/>
              </a:spcBef>
              <a:spcAft>
                <a:spcPts val="0"/>
              </a:spcAft>
              <a:buFont typeface="Courier New" panose="02070309020205020404" pitchFamily="49" charset="0"/>
              <a:buChar char="o"/>
            </a:pPr>
            <a:r>
              <a:rPr lang="en-US" dirty="0">
                <a:solidFill>
                  <a:schemeClr val="tx1"/>
                </a:solidFill>
                <a:effectLst/>
                <a:ea typeface="Calibri" panose="020F0502020204030204" pitchFamily="34" charset="0"/>
                <a:cs typeface="Times New Roman" panose="02020603050405020304" pitchFamily="18" charset="0"/>
              </a:rPr>
              <a:t> States</a:t>
            </a:r>
            <a:endParaRPr lang="en-US" sz="1600" dirty="0">
              <a:solidFill>
                <a:schemeClr val="tx1"/>
              </a:solidFill>
              <a:effectLs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6F9F6BE9-20D8-A77F-9CFE-D5452F0FD35A}"/>
              </a:ext>
            </a:extLst>
          </p:cNvPr>
          <p:cNvGrpSpPr/>
          <p:nvPr/>
        </p:nvGrpSpPr>
        <p:grpSpPr>
          <a:xfrm>
            <a:off x="5253945" y="0"/>
            <a:ext cx="6938055" cy="6318422"/>
            <a:chOff x="5220070" y="201672"/>
            <a:chExt cx="6971930" cy="6656328"/>
          </a:xfrm>
        </p:grpSpPr>
        <p:pic>
          <p:nvPicPr>
            <p:cNvPr id="14" name="Picture 13">
              <a:extLst>
                <a:ext uri="{FF2B5EF4-FFF2-40B4-BE49-F238E27FC236}">
                  <a16:creationId xmlns:a16="http://schemas.microsoft.com/office/drawing/2014/main" id="{EE794DA3-8479-2BB4-9623-334FA763FFE8}"/>
                </a:ext>
              </a:extLst>
            </p:cNvPr>
            <p:cNvPicPr>
              <a:picLocks noChangeAspect="1"/>
            </p:cNvPicPr>
            <p:nvPr/>
          </p:nvPicPr>
          <p:blipFill>
            <a:blip r:embed="rId3"/>
            <a:stretch>
              <a:fillRect/>
            </a:stretch>
          </p:blipFill>
          <p:spPr>
            <a:xfrm>
              <a:off x="5220070" y="201672"/>
              <a:ext cx="6971930" cy="6656328"/>
            </a:xfrm>
            <a:prstGeom prst="rect">
              <a:avLst/>
            </a:prstGeom>
          </p:spPr>
        </p:pic>
        <p:sp>
          <p:nvSpPr>
            <p:cNvPr id="9" name="Star: 5 Points 8">
              <a:extLst>
                <a:ext uri="{FF2B5EF4-FFF2-40B4-BE49-F238E27FC236}">
                  <a16:creationId xmlns:a16="http://schemas.microsoft.com/office/drawing/2014/main" id="{75B461E3-DCA1-CB38-BE54-620113E3E01E}"/>
                </a:ext>
              </a:extLst>
            </p:cNvPr>
            <p:cNvSpPr/>
            <p:nvPr/>
          </p:nvSpPr>
          <p:spPr>
            <a:xfrm>
              <a:off x="5484613" y="390407"/>
              <a:ext cx="274320" cy="27432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0FBBF6C1-B09E-5FCE-3932-7BAA3951F3BB}"/>
                </a:ext>
              </a:extLst>
            </p:cNvPr>
            <p:cNvSpPr/>
            <p:nvPr/>
          </p:nvSpPr>
          <p:spPr>
            <a:xfrm>
              <a:off x="5500160" y="762418"/>
              <a:ext cx="274320" cy="274320"/>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8A5E47-5554-6C86-9969-58BCD9F6AF6A}"/>
                </a:ext>
              </a:extLst>
            </p:cNvPr>
            <p:cNvSpPr txBox="1"/>
            <p:nvPr/>
          </p:nvSpPr>
          <p:spPr>
            <a:xfrm>
              <a:off x="5743386" y="390407"/>
              <a:ext cx="2072455" cy="646331"/>
            </a:xfrm>
            <a:prstGeom prst="rect">
              <a:avLst/>
            </a:prstGeom>
            <a:noFill/>
          </p:spPr>
          <p:txBody>
            <a:bodyPr wrap="square" rtlCol="0">
              <a:spAutoFit/>
            </a:bodyPr>
            <a:lstStyle/>
            <a:p>
              <a:r>
                <a:rPr lang="en-US" dirty="0"/>
                <a:t>= In-Person Visit</a:t>
              </a:r>
            </a:p>
            <a:p>
              <a:r>
                <a:rPr lang="en-US" dirty="0"/>
                <a:t>= Virtual Visit</a:t>
              </a:r>
            </a:p>
          </p:txBody>
        </p:sp>
      </p:grpSp>
      <p:cxnSp>
        <p:nvCxnSpPr>
          <p:cNvPr id="7" name="Straight Connector 6">
            <a:extLst>
              <a:ext uri="{FF2B5EF4-FFF2-40B4-BE49-F238E27FC236}">
                <a16:creationId xmlns:a16="http://schemas.microsoft.com/office/drawing/2014/main" id="{88AACAA0-25D0-D839-EB83-73B326C490CD}"/>
              </a:ext>
            </a:extLst>
          </p:cNvPr>
          <p:cNvCxnSpPr/>
          <p:nvPr/>
        </p:nvCxnSpPr>
        <p:spPr>
          <a:xfrm>
            <a:off x="62144" y="2209310"/>
            <a:ext cx="50158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74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91DE7-256C-FEEA-D97F-34DAA858E05B}"/>
              </a:ext>
            </a:extLst>
          </p:cNvPr>
          <p:cNvSpPr>
            <a:spLocks noGrp="1"/>
          </p:cNvSpPr>
          <p:nvPr>
            <p:ph type="title"/>
          </p:nvPr>
        </p:nvSpPr>
        <p:spPr>
          <a:xfrm>
            <a:off x="5181601" y="634946"/>
            <a:ext cx="6368142" cy="1450757"/>
          </a:xfrm>
        </p:spPr>
        <p:txBody>
          <a:bodyPr>
            <a:normAutofit/>
          </a:bodyPr>
          <a:lstStyle/>
          <a:p>
            <a:r>
              <a:rPr lang="en-US" dirty="0"/>
              <a:t>Messages from SCPP Participants</a:t>
            </a:r>
            <a:endParaRPr lang="en-US"/>
          </a:p>
        </p:txBody>
      </p:sp>
      <p:pic>
        <p:nvPicPr>
          <p:cNvPr id="12" name="Picture 11" descr="A field of green plants&#10;&#10;Description automatically generated">
            <a:extLst>
              <a:ext uri="{FF2B5EF4-FFF2-40B4-BE49-F238E27FC236}">
                <a16:creationId xmlns:a16="http://schemas.microsoft.com/office/drawing/2014/main" id="{D98B15C7-CFF6-D16F-B6E5-4E899887C3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20" y="-12128"/>
            <a:ext cx="4654276" cy="6870127"/>
          </a:xfrm>
          <a:prstGeom prst="rect">
            <a:avLst/>
          </a:prstGeom>
        </p:spPr>
      </p:pic>
      <p:cxnSp>
        <p:nvCxnSpPr>
          <p:cNvPr id="40" name="Straight Connector 39">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6FD546-2F50-856E-65D3-752A584ABDCC}"/>
              </a:ext>
            </a:extLst>
          </p:cNvPr>
          <p:cNvSpPr>
            <a:spLocks noGrp="1"/>
          </p:cNvSpPr>
          <p:nvPr>
            <p:ph idx="1"/>
          </p:nvPr>
        </p:nvSpPr>
        <p:spPr>
          <a:xfrm>
            <a:off x="5181601" y="2198914"/>
            <a:ext cx="6368142" cy="3670180"/>
          </a:xfrm>
        </p:spPr>
        <p:txBody>
          <a:bodyPr>
            <a:normAutofit/>
          </a:bodyPr>
          <a:lstStyle/>
          <a:p>
            <a:pPr marL="514350" indent="-514350">
              <a:buFont typeface="+mj-lt"/>
              <a:buAutoNum type="arabicPeriod"/>
            </a:pPr>
            <a:r>
              <a:rPr lang="en-US" sz="1700"/>
              <a:t>SCPP provides a way to lower risks to try new, innovative strategies and approaches to adapt their production to a drier and uncertain water supply future.</a:t>
            </a:r>
          </a:p>
          <a:p>
            <a:pPr marL="514350" indent="-514350">
              <a:buFont typeface="+mj-lt"/>
              <a:buAutoNum type="arabicPeriod"/>
            </a:pPr>
            <a:r>
              <a:rPr lang="en-US" sz="1700"/>
              <a:t>Participants seek longer-term programs that provide resiliency through innovation, infrastructure investments, and new water management tools.</a:t>
            </a:r>
          </a:p>
          <a:p>
            <a:pPr marL="514350" indent="-514350">
              <a:buFont typeface="+mj-lt"/>
              <a:buAutoNum type="arabicPeriod"/>
            </a:pPr>
            <a:r>
              <a:rPr lang="en-US" sz="1700"/>
              <a:t>Participants want to protect vibrant but fragile local economies.  They prefer continued production with lower water use over large-scale fallowing.</a:t>
            </a:r>
          </a:p>
          <a:p>
            <a:pPr marL="514350" indent="-514350">
              <a:buFont typeface="+mj-lt"/>
              <a:buAutoNum type="arabicPeriod"/>
            </a:pPr>
            <a:r>
              <a:rPr lang="en-US" sz="1700"/>
              <a:t>Their water and production are equally valuable.  They do not see any of their land or production as “marginal” or “less than” anyone else, locally or across the Basin.</a:t>
            </a:r>
          </a:p>
          <a:p>
            <a:endParaRPr lang="en-US" sz="1700"/>
          </a:p>
        </p:txBody>
      </p:sp>
      <p:sp>
        <p:nvSpPr>
          <p:cNvPr id="4" name="Slide Number Placeholder 3">
            <a:extLst>
              <a:ext uri="{FF2B5EF4-FFF2-40B4-BE49-F238E27FC236}">
                <a16:creationId xmlns:a16="http://schemas.microsoft.com/office/drawing/2014/main" id="{770A123D-B72C-055C-A78A-210E8D0F4A4C}"/>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a:solidFill>
                  <a:schemeClr val="tx1">
                    <a:lumMod val="75000"/>
                    <a:lumOff val="25000"/>
                  </a:schemeClr>
                </a:solidFill>
              </a:rPr>
              <a:pPr>
                <a:spcAft>
                  <a:spcPts val="600"/>
                </a:spcAft>
              </a:pPr>
              <a:t>6</a:t>
            </a:fld>
            <a:endParaRPr lang="en-US">
              <a:solidFill>
                <a:schemeClr val="tx1">
                  <a:lumMod val="75000"/>
                  <a:lumOff val="25000"/>
                </a:schemeClr>
              </a:solidFill>
            </a:endParaRPr>
          </a:p>
        </p:txBody>
      </p:sp>
    </p:spTree>
    <p:extLst>
      <p:ext uri="{BB962C8B-B14F-4D97-AF65-F5344CB8AC3E}">
        <p14:creationId xmlns:p14="http://schemas.microsoft.com/office/powerpoint/2010/main" val="282221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BDD5-C8B0-128A-F7A1-E6F55F390E27}"/>
              </a:ext>
            </a:extLst>
          </p:cNvPr>
          <p:cNvSpPr>
            <a:spLocks noGrp="1"/>
          </p:cNvSpPr>
          <p:nvPr>
            <p:ph type="title"/>
          </p:nvPr>
        </p:nvSpPr>
        <p:spPr>
          <a:xfrm>
            <a:off x="838200" y="320675"/>
            <a:ext cx="10515600" cy="1325563"/>
          </a:xfrm>
        </p:spPr>
        <p:txBody>
          <a:bodyPr>
            <a:normAutofit fontScale="90000"/>
          </a:bodyPr>
          <a:lstStyle/>
          <a:p>
            <a:r>
              <a:rPr lang="en-US" dirty="0"/>
              <a:t>UCRC Commissioners Selected a Narrower Focus for 2024 SCPP</a:t>
            </a:r>
          </a:p>
        </p:txBody>
      </p:sp>
      <p:sp>
        <p:nvSpPr>
          <p:cNvPr id="3" name="Content Placeholder 2">
            <a:extLst>
              <a:ext uri="{FF2B5EF4-FFF2-40B4-BE49-F238E27FC236}">
                <a16:creationId xmlns:a16="http://schemas.microsoft.com/office/drawing/2014/main" id="{F6978451-862C-A182-4D60-366FD1101B51}"/>
              </a:ext>
            </a:extLst>
          </p:cNvPr>
          <p:cNvSpPr>
            <a:spLocks noGrp="1"/>
          </p:cNvSpPr>
          <p:nvPr>
            <p:ph idx="1"/>
          </p:nvPr>
        </p:nvSpPr>
        <p:spPr/>
        <p:txBody>
          <a:bodyPr>
            <a:normAutofit/>
          </a:bodyPr>
          <a:lstStyle/>
          <a:p>
            <a:pPr marL="0" indent="0">
              <a:buNone/>
            </a:pPr>
            <a:r>
              <a:rPr lang="en-US" dirty="0"/>
              <a:t>Options Considered for 2024 SCPP</a:t>
            </a:r>
          </a:p>
          <a:p>
            <a:pPr marL="514350" indent="-514350">
              <a:buFont typeface="+mj-lt"/>
              <a:buAutoNum type="arabicPeriod"/>
            </a:pPr>
            <a:r>
              <a:rPr lang="en-US" strike="sngStrike" dirty="0"/>
              <a:t>No 2024 SCPP Program</a:t>
            </a:r>
          </a:p>
          <a:p>
            <a:pPr marL="514350" indent="-514350">
              <a:buFont typeface="+mj-lt"/>
              <a:buAutoNum type="arabicPeriod"/>
            </a:pPr>
            <a:r>
              <a:rPr lang="en-US" strike="sngStrike" dirty="0"/>
              <a:t>Maximize 2024 SCPP – implement recommended SCPP improvements with the goal of maximizing 2024 Conserved Consumptive Use (CCU)</a:t>
            </a:r>
          </a:p>
          <a:p>
            <a:pPr marL="514350" indent="-514350">
              <a:buFont typeface="+mj-lt"/>
              <a:buAutoNum type="arabicPeriod"/>
            </a:pPr>
            <a:r>
              <a:rPr lang="en-US" dirty="0"/>
              <a:t>Narrow 2024 SCPP to projects that implement recommended SCPP Improvements </a:t>
            </a:r>
            <a:r>
              <a:rPr lang="en-US" b="1" dirty="0">
                <a:solidFill>
                  <a:schemeClr val="accent1">
                    <a:lumMod val="75000"/>
                  </a:schemeClr>
                </a:solidFill>
              </a:rPr>
              <a:t>AND</a:t>
            </a:r>
          </a:p>
          <a:p>
            <a:pPr marL="578358" lvl="1" indent="-285750"/>
            <a:r>
              <a:rPr lang="en-US" dirty="0"/>
              <a:t>Inform Demand Management feasibility questions</a:t>
            </a:r>
          </a:p>
          <a:p>
            <a:pPr marL="578358" lvl="1" indent="-285750"/>
            <a:r>
              <a:rPr lang="en-US" dirty="0"/>
              <a:t>Support Innovation &amp; Local Resiliency resulting in water conservation </a:t>
            </a:r>
          </a:p>
          <a:p>
            <a:pPr marL="0" indent="0">
              <a:buNone/>
            </a:pPr>
            <a:endParaRPr lang="en-US" dirty="0"/>
          </a:p>
        </p:txBody>
      </p:sp>
      <p:sp>
        <p:nvSpPr>
          <p:cNvPr id="5" name="Slide Number Placeholder 4">
            <a:extLst>
              <a:ext uri="{FF2B5EF4-FFF2-40B4-BE49-F238E27FC236}">
                <a16:creationId xmlns:a16="http://schemas.microsoft.com/office/drawing/2014/main" id="{055CFBF0-BA0F-2504-6039-D2043DAA9E79}"/>
              </a:ext>
            </a:extLst>
          </p:cNvPr>
          <p:cNvSpPr>
            <a:spLocks noGrp="1"/>
          </p:cNvSpPr>
          <p:nvPr>
            <p:ph type="sldNum" sz="quarter" idx="12"/>
          </p:nvPr>
        </p:nvSpPr>
        <p:spPr/>
        <p:txBody>
          <a:bodyPr/>
          <a:lstStyle/>
          <a:p>
            <a:fld id="{6D22F896-40B5-4ADD-8801-0D06FADFA095}" type="slidenum">
              <a:rPr lang="en-US" smtClean="0"/>
              <a:t>7</a:t>
            </a:fld>
            <a:endParaRPr lang="en-US" dirty="0"/>
          </a:p>
        </p:txBody>
      </p:sp>
      <p:sp>
        <p:nvSpPr>
          <p:cNvPr id="8" name="Rectangle 7">
            <a:extLst>
              <a:ext uri="{FF2B5EF4-FFF2-40B4-BE49-F238E27FC236}">
                <a16:creationId xmlns:a16="http://schemas.microsoft.com/office/drawing/2014/main" id="{3AA6D7E3-A58E-2E9F-B6D5-1E1417FD4CCC}"/>
              </a:ext>
            </a:extLst>
          </p:cNvPr>
          <p:cNvSpPr/>
          <p:nvPr/>
        </p:nvSpPr>
        <p:spPr>
          <a:xfrm>
            <a:off x="889616" y="3415223"/>
            <a:ext cx="10412767" cy="1263869"/>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5780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04C6-A41F-8B92-3925-E0C32456AD9A}"/>
              </a:ext>
            </a:extLst>
          </p:cNvPr>
          <p:cNvSpPr>
            <a:spLocks noGrp="1"/>
          </p:cNvSpPr>
          <p:nvPr>
            <p:ph type="title"/>
          </p:nvPr>
        </p:nvSpPr>
        <p:spPr>
          <a:xfrm>
            <a:off x="1066800" y="181828"/>
            <a:ext cx="10058400" cy="1450757"/>
          </a:xfrm>
        </p:spPr>
        <p:txBody>
          <a:bodyPr>
            <a:normAutofit/>
          </a:bodyPr>
          <a:lstStyle/>
          <a:p>
            <a:r>
              <a:rPr lang="en-US" dirty="0"/>
              <a:t>2024 SCPP Timeline Overview</a:t>
            </a:r>
          </a:p>
        </p:txBody>
      </p:sp>
      <p:sp>
        <p:nvSpPr>
          <p:cNvPr id="3" name="Content Placeholder 2">
            <a:extLst>
              <a:ext uri="{FF2B5EF4-FFF2-40B4-BE49-F238E27FC236}">
                <a16:creationId xmlns:a16="http://schemas.microsoft.com/office/drawing/2014/main" id="{5B3175ED-18D2-C9B0-B38C-8F85A30FF589}"/>
              </a:ext>
            </a:extLst>
          </p:cNvPr>
          <p:cNvSpPr>
            <a:spLocks noGrp="1"/>
          </p:cNvSpPr>
          <p:nvPr>
            <p:ph idx="1"/>
          </p:nvPr>
        </p:nvSpPr>
        <p:spPr>
          <a:xfrm>
            <a:off x="878205" y="1802059"/>
            <a:ext cx="10058400" cy="4657726"/>
          </a:xfrm>
        </p:spPr>
        <p:txBody>
          <a:bodyPr>
            <a:normAutofit/>
          </a:bodyPr>
          <a:lstStyle/>
          <a:p>
            <a:r>
              <a:rPr lang="en-US" b="1" i="1" dirty="0"/>
              <a:t>10/27/2023 Kick-off Webinar &amp; Application materials available on UCRC website</a:t>
            </a:r>
          </a:p>
          <a:p>
            <a:pPr marL="201168" lvl="1" indent="0">
              <a:buNone/>
            </a:pPr>
            <a:r>
              <a:rPr lang="en-US" dirty="0"/>
              <a:t>Follow Up Meetings and targeted outreach</a:t>
            </a:r>
          </a:p>
          <a:p>
            <a:pPr lvl="2"/>
            <a:r>
              <a:rPr lang="en-US" sz="1600" dirty="0"/>
              <a:t>November UCRC webinar – November 9, 2023</a:t>
            </a:r>
          </a:p>
          <a:p>
            <a:pPr lvl="2"/>
            <a:r>
              <a:rPr lang="en-US" sz="1600" dirty="0"/>
              <a:t>December UCRC webinar – December 7, 2023</a:t>
            </a:r>
          </a:p>
          <a:p>
            <a:pPr lvl="2"/>
            <a:r>
              <a:rPr lang="en-US" sz="1600" dirty="0"/>
              <a:t>State meetings </a:t>
            </a:r>
          </a:p>
          <a:p>
            <a:pPr lvl="2"/>
            <a:r>
              <a:rPr lang="en-US" sz="1600" dirty="0"/>
              <a:t>Targeted outreach</a:t>
            </a:r>
          </a:p>
          <a:p>
            <a:r>
              <a:rPr lang="en-US" b="1" i="1" dirty="0"/>
              <a:t>12/18/2023 Applications due to UCRC</a:t>
            </a:r>
          </a:p>
          <a:p>
            <a:r>
              <a:rPr lang="en-US" b="1" dirty="0"/>
              <a:t>12/19/2023 – February 2024 </a:t>
            </a:r>
            <a:r>
              <a:rPr lang="en-US" dirty="0"/>
              <a:t>State review processes and Bureau of Reclamation (BOR) participation</a:t>
            </a:r>
          </a:p>
          <a:p>
            <a:r>
              <a:rPr lang="en-US" b="1" dirty="0"/>
              <a:t>February 2024</a:t>
            </a:r>
            <a:r>
              <a:rPr lang="en-US" dirty="0"/>
              <a:t> - Upper Division States joint review through UCRC</a:t>
            </a:r>
          </a:p>
          <a:p>
            <a:r>
              <a:rPr lang="en-US" b="1" dirty="0"/>
              <a:t>February 2024 </a:t>
            </a:r>
            <a:r>
              <a:rPr lang="en-US" dirty="0"/>
              <a:t>- UCRC Special Meeting to consider 2024 Projects</a:t>
            </a:r>
          </a:p>
          <a:p>
            <a:r>
              <a:rPr lang="en-US" b="1" dirty="0"/>
              <a:t>March 2024 </a:t>
            </a:r>
            <a:r>
              <a:rPr lang="en-US" dirty="0"/>
              <a:t>- Execute System Conservation Implementation Agreement &amp; Implement Projects</a:t>
            </a:r>
          </a:p>
        </p:txBody>
      </p:sp>
      <p:sp>
        <p:nvSpPr>
          <p:cNvPr id="5" name="Slide Number Placeholder 4">
            <a:extLst>
              <a:ext uri="{FF2B5EF4-FFF2-40B4-BE49-F238E27FC236}">
                <a16:creationId xmlns:a16="http://schemas.microsoft.com/office/drawing/2014/main" id="{A08BA61D-90BB-A783-03ED-670FFE214EFC}"/>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411950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92F3-3C6D-0488-9171-BD4A7524F13B}"/>
              </a:ext>
            </a:extLst>
          </p:cNvPr>
          <p:cNvSpPr>
            <a:spLocks noGrp="1"/>
          </p:cNvSpPr>
          <p:nvPr>
            <p:ph type="title"/>
          </p:nvPr>
        </p:nvSpPr>
        <p:spPr>
          <a:xfrm>
            <a:off x="1097280" y="286603"/>
            <a:ext cx="10058400" cy="1450757"/>
          </a:xfrm>
        </p:spPr>
        <p:txBody>
          <a:bodyPr>
            <a:normAutofit/>
          </a:bodyPr>
          <a:lstStyle/>
          <a:p>
            <a:r>
              <a:rPr lang="en-US" dirty="0"/>
              <a:t>Lessons Learned – Five Themes</a:t>
            </a:r>
          </a:p>
        </p:txBody>
      </p:sp>
      <p:sp>
        <p:nvSpPr>
          <p:cNvPr id="3" name="Content Placeholder 2">
            <a:extLst>
              <a:ext uri="{FF2B5EF4-FFF2-40B4-BE49-F238E27FC236}">
                <a16:creationId xmlns:a16="http://schemas.microsoft.com/office/drawing/2014/main" id="{E0A34A50-3F4B-E0D1-0606-AC95756F6694}"/>
              </a:ext>
            </a:extLst>
          </p:cNvPr>
          <p:cNvSpPr>
            <a:spLocks noGrp="1"/>
          </p:cNvSpPr>
          <p:nvPr>
            <p:ph idx="1"/>
          </p:nvPr>
        </p:nvSpPr>
        <p:spPr>
          <a:xfrm>
            <a:off x="1097279" y="1845734"/>
            <a:ext cx="6454987" cy="4023360"/>
          </a:xfrm>
        </p:spPr>
        <p:txBody>
          <a:bodyPr>
            <a:normAutofit lnSpcReduction="10000"/>
          </a:bodyPr>
          <a:lstStyle/>
          <a:p>
            <a:pPr marL="514350" indent="-514350">
              <a:buFont typeface="+mj-lt"/>
              <a:buAutoNum type="arabicPeriod"/>
            </a:pPr>
            <a:r>
              <a:rPr lang="en-US" sz="1700" b="1" dirty="0"/>
              <a:t>Timing </a:t>
            </a:r>
            <a:r>
              <a:rPr lang="en-US" sz="1700" dirty="0"/>
              <a:t>– Start processes in fall (October)</a:t>
            </a:r>
          </a:p>
          <a:p>
            <a:pPr marL="514350" indent="-514350">
              <a:buFont typeface="+mj-lt"/>
              <a:buAutoNum type="arabicPeriod"/>
            </a:pPr>
            <a:r>
              <a:rPr lang="en-US" sz="1700" b="1" dirty="0"/>
              <a:t>Pricing </a:t>
            </a:r>
            <a:r>
              <a:rPr lang="en-US" sz="1700" dirty="0"/>
              <a:t>– Provide firm, fixed pricing at the outset (partnership &amp; concurrence from Bureau of Reclamation)</a:t>
            </a:r>
          </a:p>
          <a:p>
            <a:pPr marL="514350" indent="-514350">
              <a:buFont typeface="+mj-lt"/>
              <a:buAutoNum type="arabicPeriod"/>
            </a:pPr>
            <a:r>
              <a:rPr lang="en-US" sz="1700" b="1" dirty="0"/>
              <a:t>Conserved Consumptive Use (CCU) </a:t>
            </a:r>
            <a:r>
              <a:rPr lang="en-US" sz="1700" dirty="0"/>
              <a:t>– Provide clarity and transparency on CCU calculation and the basis of payments</a:t>
            </a:r>
          </a:p>
          <a:p>
            <a:pPr marL="514350" indent="-514350">
              <a:buFont typeface="+mj-lt"/>
              <a:buAutoNum type="arabicPeriod"/>
            </a:pPr>
            <a:r>
              <a:rPr lang="en-US" sz="1700" b="1" dirty="0"/>
              <a:t>Consistent and Clear Messages </a:t>
            </a:r>
            <a:r>
              <a:rPr lang="en-US" sz="1700" dirty="0"/>
              <a:t>– Persistent and consistent messaging to reduce confusion and mischaracterizations, avoid conflicting statements</a:t>
            </a:r>
          </a:p>
          <a:p>
            <a:pPr marL="514350" indent="-514350">
              <a:buFont typeface="+mj-lt"/>
              <a:buAutoNum type="arabicPeriod"/>
            </a:pPr>
            <a:r>
              <a:rPr lang="en-US" sz="1700" b="1" dirty="0"/>
              <a:t>Greater Transparency on Approach, Purpose, and Review </a:t>
            </a:r>
            <a:r>
              <a:rPr lang="en-US" sz="1700" dirty="0"/>
              <a:t>– Provide FAQs and map review processes within Upper Division States</a:t>
            </a:r>
          </a:p>
          <a:p>
            <a:pPr marL="0" indent="0">
              <a:buNone/>
            </a:pPr>
            <a:r>
              <a:rPr lang="en-US" sz="1700" dirty="0"/>
              <a:t>Lessons Learned Report available:  </a:t>
            </a:r>
            <a:r>
              <a:rPr lang="en-US" sz="1700" dirty="0">
                <a:solidFill>
                  <a:srgbClr val="0070C0"/>
                </a:solidFill>
              </a:rPr>
              <a:t>http://www.ucrcommission.com/system-conservation-pilot-program-in-2024/</a:t>
            </a:r>
          </a:p>
        </p:txBody>
      </p:sp>
      <p:pic>
        <p:nvPicPr>
          <p:cNvPr id="6" name="Picture 5" descr="A green field with trees and clouds&#10;&#10;Description automatically generated">
            <a:extLst>
              <a:ext uri="{FF2B5EF4-FFF2-40B4-BE49-F238E27FC236}">
                <a16:creationId xmlns:a16="http://schemas.microsoft.com/office/drawing/2014/main" id="{38B9A1D0-D774-7F8F-0105-FD8E1362F8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20570" y="1916318"/>
            <a:ext cx="3135109" cy="3471012"/>
          </a:xfrm>
          <a:prstGeom prst="rect">
            <a:avLst/>
          </a:prstGeom>
        </p:spPr>
      </p:pic>
      <p:sp>
        <p:nvSpPr>
          <p:cNvPr id="4" name="Slide Number Placeholder 3">
            <a:extLst>
              <a:ext uri="{FF2B5EF4-FFF2-40B4-BE49-F238E27FC236}">
                <a16:creationId xmlns:a16="http://schemas.microsoft.com/office/drawing/2014/main" id="{C980A2E5-F5C0-1DAB-5049-8D168817A055}"/>
              </a:ext>
            </a:extLst>
          </p:cNvPr>
          <p:cNvSpPr>
            <a:spLocks noGrp="1"/>
          </p:cNvSpPr>
          <p:nvPr>
            <p:ph type="sldNum" sz="quarter" idx="12"/>
          </p:nvPr>
        </p:nvSpPr>
        <p:spPr>
          <a:xfrm>
            <a:off x="9900458" y="6459785"/>
            <a:ext cx="1312025" cy="365125"/>
          </a:xfrm>
        </p:spPr>
        <p:txBody>
          <a:bodyPr>
            <a:normAutofit/>
          </a:bodyPr>
          <a:lstStyle/>
          <a:p>
            <a:pPr>
              <a:spcAft>
                <a:spcPts val="600"/>
              </a:spcAft>
            </a:pPr>
            <a:fld id="{6D22F896-40B5-4ADD-8801-0D06FADFA095}" type="slidenum">
              <a:rPr lang="en-US" smtClean="0"/>
              <a:pPr>
                <a:spcAft>
                  <a:spcPts val="600"/>
                </a:spcAft>
              </a:pPr>
              <a:t>9</a:t>
            </a:fld>
            <a:endParaRPr lang="en-US"/>
          </a:p>
        </p:txBody>
      </p:sp>
      <p:sp>
        <p:nvSpPr>
          <p:cNvPr id="5" name="Oval 4">
            <a:extLst>
              <a:ext uri="{FF2B5EF4-FFF2-40B4-BE49-F238E27FC236}">
                <a16:creationId xmlns:a16="http://schemas.microsoft.com/office/drawing/2014/main" id="{380EC533-58DE-16D0-5997-CC282B2E6817}"/>
              </a:ext>
            </a:extLst>
          </p:cNvPr>
          <p:cNvSpPr/>
          <p:nvPr/>
        </p:nvSpPr>
        <p:spPr>
          <a:xfrm>
            <a:off x="365760" y="2107364"/>
            <a:ext cx="7654810" cy="722963"/>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00126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5AF23494-F630-4E01-81EA-AA2F2975971E}">
  <ds:schemaRefs>
    <ds:schemaRef ds:uri="http://schemas.microsoft.com/office/2006/metadata/properties"/>
    <ds:schemaRef ds:uri="http://www.w3.org/2000/xmlns/"/>
    <ds:schemaRef ds:uri="71af3243-3dd4-4a8d-8c0d-dd76da1f02a5"/>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Depth design</Template>
  <TotalTime>3152</TotalTime>
  <Words>1845</Words>
  <Application>Microsoft Office PowerPoint</Application>
  <PresentationFormat>Widescreen</PresentationFormat>
  <Paragraphs>295</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Corbel</vt:lpstr>
      <vt:lpstr>Courier New</vt:lpstr>
      <vt:lpstr>Google Sans</vt:lpstr>
      <vt:lpstr>Inter</vt:lpstr>
      <vt:lpstr>Retrospect</vt:lpstr>
      <vt:lpstr> \     Upper  Colorado River Commission  System Conservation Pilot Program (SCPP)  SCPP 2024 Kick-off Webinar</vt:lpstr>
      <vt:lpstr>SCPP in 2024 Kick-off Webinar Goals:</vt:lpstr>
      <vt:lpstr> How to Get More Information about SCPP in 2024</vt:lpstr>
      <vt:lpstr>Lessons Learned – Five Themes</vt:lpstr>
      <vt:lpstr>Lessons Learned Partner Engagement</vt:lpstr>
      <vt:lpstr>Messages from SCPP Participants</vt:lpstr>
      <vt:lpstr>UCRC Commissioners Selected a Narrower Focus for 2024 SCPP</vt:lpstr>
      <vt:lpstr>2024 SCPP Timeline Overview</vt:lpstr>
      <vt:lpstr>Lessons Learned – Five Themes</vt:lpstr>
      <vt:lpstr>PowerPoint Presentation</vt:lpstr>
      <vt:lpstr>2024 Application Process Overview</vt:lpstr>
      <vt:lpstr>PowerPoint Presentation</vt:lpstr>
      <vt:lpstr>PowerPoint Presentation</vt:lpstr>
      <vt:lpstr>2024 SCPP Review Process Timeline</vt:lpstr>
      <vt:lpstr>Colorado Review Summary </vt:lpstr>
      <vt:lpstr>New Mexico Review Summary </vt:lpstr>
      <vt:lpstr>Utah Review Summary </vt:lpstr>
      <vt:lpstr>Wyoming Review Summary </vt:lpstr>
      <vt:lpstr>Additional Outreach Summary</vt:lpstr>
      <vt:lpstr>Colorado Outreach Summary </vt:lpstr>
      <vt:lpstr>New Mexico Outreach Summary </vt:lpstr>
      <vt:lpstr>Utah Outreach Summary </vt:lpstr>
      <vt:lpstr>Wyoming Outreach Summary </vt:lpstr>
      <vt:lpstr>Next Steps in the Application Process</vt:lpstr>
      <vt:lpstr>Contacts &amp; Application Materials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KPI Legal Analysis</dc:title>
  <dc:creator>Peter Gessel</dc:creator>
  <cp:lastModifiedBy>Sara Larsen</cp:lastModifiedBy>
  <cp:revision>56</cp:revision>
  <dcterms:created xsi:type="dcterms:W3CDTF">2023-08-15T23:30:19Z</dcterms:created>
  <dcterms:modified xsi:type="dcterms:W3CDTF">2023-11-02T21:51:56Z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