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58" r:id="rId4"/>
    <p:sldId id="274" r:id="rId5"/>
    <p:sldId id="280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55052" autoAdjust="0"/>
  </p:normalViewPr>
  <p:slideViewPr>
    <p:cSldViewPr snapToGrid="0">
      <p:cViewPr varScale="1">
        <p:scale>
          <a:sx n="63" d="100"/>
          <a:sy n="63" d="100"/>
        </p:scale>
        <p:origin x="27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420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12D21E8-C145-472E-A216-DB866B4D9146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E28C257-A683-41BE-A808-AEA64278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C257-A683-41BE-A808-AEA642780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3048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C257-A683-41BE-A808-AEA642780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45349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C257-A683-41BE-A808-AEA642780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C257-A683-41BE-A808-AEA642780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9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8C257-A683-41BE-A808-AEA642780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2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2ECCB1-38B1-4C98-9431-7C1B36986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44" y="691318"/>
            <a:ext cx="2829020" cy="2829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46CBA-6F57-4A62-9C7E-B351A901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299" y="1215019"/>
            <a:ext cx="9883516" cy="3329581"/>
          </a:xfrm>
        </p:spPr>
        <p:txBody>
          <a:bodyPr/>
          <a:lstStyle/>
          <a:p>
            <a:pPr algn="r"/>
            <a:r>
              <a:rPr lang="en-US" sz="4800" dirty="0"/>
              <a:t>UCRC </a:t>
            </a:r>
            <a:br>
              <a:rPr lang="en-US" sz="4800" dirty="0"/>
            </a:br>
            <a:r>
              <a:rPr lang="en-US" sz="4800" dirty="0"/>
              <a:t>Demand Management Investigations Grant and RFP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F59E-9339-421A-A478-357BAE9FB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99" y="4644737"/>
            <a:ext cx="9777528" cy="188075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Recommendations from the </a:t>
            </a:r>
            <a:br>
              <a:rPr lang="en-US" dirty="0"/>
            </a:br>
            <a:r>
              <a:rPr lang="en-US" dirty="0"/>
              <a:t>evaluation committee to the UCRC</a:t>
            </a:r>
          </a:p>
          <a:p>
            <a:pPr algn="r"/>
            <a:r>
              <a:rPr lang="en-US" dirty="0"/>
              <a:t>UCRC Regular meeting</a:t>
            </a:r>
            <a:br>
              <a:rPr lang="en-US" dirty="0"/>
            </a:br>
            <a:r>
              <a:rPr lang="en-US" dirty="0"/>
              <a:t>Online Webinar</a:t>
            </a:r>
            <a:br>
              <a:rPr lang="en-US" dirty="0"/>
            </a:br>
            <a:r>
              <a:rPr lang="en-US" dirty="0"/>
              <a:t>may 19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97878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47D1-7F42-41ED-BA8C-735E0A5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94" y="544158"/>
            <a:ext cx="4283336" cy="1400530"/>
          </a:xfrm>
        </p:spPr>
        <p:txBody>
          <a:bodyPr/>
          <a:lstStyle/>
          <a:p>
            <a:r>
              <a:rPr lang="en-US" dirty="0"/>
              <a:t>RFP Proficiency Categories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1F55-1624-45CA-BB57-7E77E650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94" y="2141286"/>
            <a:ext cx="4010742" cy="2542857"/>
          </a:xfrm>
        </p:spPr>
        <p:txBody>
          <a:bodyPr>
            <a:normAutofit/>
          </a:bodyPr>
          <a:lstStyle/>
          <a:p>
            <a:r>
              <a:rPr lang="en-US" dirty="0"/>
              <a:t>Proficiency Categories</a:t>
            </a:r>
          </a:p>
          <a:p>
            <a:pPr lvl="1"/>
            <a:r>
              <a:rPr lang="en-US" dirty="0"/>
              <a:t>Legal Analyses</a:t>
            </a:r>
          </a:p>
          <a:p>
            <a:pPr lvl="1"/>
            <a:r>
              <a:rPr lang="en-US" dirty="0"/>
              <a:t>Technical Analyses</a:t>
            </a:r>
          </a:p>
          <a:p>
            <a:pPr lvl="1"/>
            <a:r>
              <a:rPr lang="en-US" dirty="0"/>
              <a:t>Economic Analyses</a:t>
            </a:r>
          </a:p>
          <a:p>
            <a:pPr lvl="1"/>
            <a:r>
              <a:rPr lang="en-US" dirty="0"/>
              <a:t>Stakeholder Facilitation and Outreach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552B4-0FE1-429E-8F89-ECA6C06D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513" y="352204"/>
            <a:ext cx="6609376" cy="448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E6B0E-6F95-4327-A489-A20552DB0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06" y="5033371"/>
            <a:ext cx="7406848" cy="1362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5B3AB0-B355-4510-ABEF-86513EC2371A}"/>
              </a:ext>
            </a:extLst>
          </p:cNvPr>
          <p:cNvSpPr/>
          <p:nvPr/>
        </p:nvSpPr>
        <p:spPr>
          <a:xfrm>
            <a:off x="2133601" y="4913313"/>
            <a:ext cx="7758458" cy="8728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BEE8C-1937-4FE5-9D0A-445B8C01CDCB}"/>
              </a:ext>
            </a:extLst>
          </p:cNvPr>
          <p:cNvSpPr/>
          <p:nvPr/>
        </p:nvSpPr>
        <p:spPr>
          <a:xfrm>
            <a:off x="10557164" y="4497185"/>
            <a:ext cx="939338" cy="186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D30EC-B0A7-4091-BCC0-A788356A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789" y="701040"/>
            <a:ext cx="3352375" cy="47701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Scoring of Proposals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Pass/Fail elements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RFP Evaluation Criteria 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Proposal References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Responses to Evaluation Committee Questions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4A080E-5291-4B1C-A15F-CAF9DD3FBD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705" t="46498" r="50000" b="13403"/>
          <a:stretch/>
        </p:blipFill>
        <p:spPr>
          <a:xfrm>
            <a:off x="292936" y="1546216"/>
            <a:ext cx="6957545" cy="4719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60959C-3F4C-4898-9405-929C282A7765}"/>
              </a:ext>
            </a:extLst>
          </p:cNvPr>
          <p:cNvSpPr/>
          <p:nvPr/>
        </p:nvSpPr>
        <p:spPr>
          <a:xfrm>
            <a:off x="432655" y="777097"/>
            <a:ext cx="461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Proposals</a:t>
            </a:r>
            <a:r>
              <a:rPr lang="en-US" sz="2400" dirty="0"/>
              <a:t> </a:t>
            </a:r>
            <a:r>
              <a:rPr lang="en-US" sz="3200" dirty="0"/>
              <a:t>Received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46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AB9661-CA5F-4488-8584-14537FF43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2454"/>
              </p:ext>
            </p:extLst>
          </p:nvPr>
        </p:nvGraphicFramePr>
        <p:xfrm>
          <a:off x="940004" y="2027137"/>
          <a:ext cx="10448431" cy="3953684"/>
        </p:xfrm>
        <a:graphic>
          <a:graphicData uri="http://schemas.openxmlformats.org/drawingml/2006/table">
            <a:tbl>
              <a:tblPr/>
              <a:tblGrid>
                <a:gridCol w="5671648">
                  <a:extLst>
                    <a:ext uri="{9D8B030D-6E8A-4147-A177-3AD203B41FA5}">
                      <a16:colId xmlns:a16="http://schemas.microsoft.com/office/drawing/2014/main" val="1004417526"/>
                    </a:ext>
                  </a:extLst>
                </a:gridCol>
                <a:gridCol w="4776783">
                  <a:extLst>
                    <a:ext uri="{9D8B030D-6E8A-4147-A177-3AD203B41FA5}">
                      <a16:colId xmlns:a16="http://schemas.microsoft.com/office/drawing/2014/main" val="57785906"/>
                    </a:ext>
                  </a:extLst>
                </a:gridCol>
              </a:tblGrid>
              <a:tr h="58359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Legal Analyses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Smith </a:t>
                      </a:r>
                      <a:r>
                        <a:rPr lang="en-US" sz="1800" dirty="0" err="1">
                          <a:effectLst/>
                        </a:rPr>
                        <a:t>Hartvigsen</a:t>
                      </a:r>
                      <a:endParaRPr lang="en-US" sz="1800" dirty="0">
                        <a:effectLst/>
                      </a:endParaRP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00848"/>
                  </a:ext>
                </a:extLst>
              </a:tr>
              <a:tr h="58359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Technical – Project Management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Hazen &amp; Sawyer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334502"/>
                  </a:ext>
                </a:extLst>
              </a:tr>
              <a:tr h="75987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Technical – Consumptive Use Estimation, Accounting, and Verification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Desert Research Institute (DRI)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612860"/>
                  </a:ext>
                </a:extLst>
              </a:tr>
              <a:tr h="75987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Technical – Water Banking, Demand Management Storage and Shepherded Volumes Modeling and Routing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Precision Water Resources Engineering (PWRE)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615067"/>
                  </a:ext>
                </a:extLst>
              </a:tr>
              <a:tr h="58359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Economic Analyses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AMP Insights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00797"/>
                  </a:ext>
                </a:extLst>
              </a:tr>
              <a:tr h="58359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Stakeholder Facilitation &amp; Outreach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effectLst/>
                        </a:rPr>
                        <a:t>J.U.B. Engineers</a:t>
                      </a:r>
                    </a:p>
                  </a:txBody>
                  <a:tcPr marL="27364" marR="27364" marT="18242" marB="18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63802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95E9DC3-45AC-4B59-9873-90A9B77F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Committee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4286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5EF7-5E66-427E-9F55-7CF8EE51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Next…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1DC1-876D-4073-BC46-406E8BB4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86" y="1400369"/>
            <a:ext cx="9735503" cy="4709812"/>
          </a:xfrm>
        </p:spPr>
        <p:txBody>
          <a:bodyPr>
            <a:normAutofit/>
          </a:bodyPr>
          <a:lstStyle/>
          <a:p>
            <a:r>
              <a:rPr lang="en-US" sz="2800" dirty="0"/>
              <a:t>If our Commissioners approve the recommendation and make the award</a:t>
            </a:r>
          </a:p>
          <a:p>
            <a:pPr lvl="1"/>
            <a:r>
              <a:rPr lang="en-US" sz="2600" dirty="0"/>
              <a:t>Proceed with contracts through June-July.</a:t>
            </a:r>
          </a:p>
          <a:p>
            <a:pPr lvl="1"/>
            <a:r>
              <a:rPr lang="en-US" sz="2600" dirty="0"/>
              <a:t>The Demand Management Committee will review and help develop contracts and prioritize tasks in the SOW.</a:t>
            </a:r>
          </a:p>
          <a:p>
            <a:pPr lvl="2"/>
            <a:r>
              <a:rPr lang="en-US" sz="2200" dirty="0"/>
              <a:t>All tasks/assignments made by the DMC and communicated to the (Offerors turned) Contractors through the UCRC</a:t>
            </a:r>
          </a:p>
          <a:p>
            <a:pPr lvl="2"/>
            <a:r>
              <a:rPr lang="en-US" sz="2200" dirty="0"/>
              <a:t>Proceed with the work tasks and receive periodic status updates from the PM or others</a:t>
            </a:r>
          </a:p>
          <a:p>
            <a:pPr lvl="1"/>
            <a:r>
              <a:rPr lang="en-US" sz="2400" dirty="0"/>
              <a:t>Grant period ends Sept. 2022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8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224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UCRC  Demand Management Investigations Grant and RFP</vt:lpstr>
      <vt:lpstr>RFP Proficiency Categories    </vt:lpstr>
      <vt:lpstr>Scoring of Proposals  Pass/Fail elements  RFP Evaluation Criteria   Proposal References  Responses to Evaluation Committee Questions</vt:lpstr>
      <vt:lpstr>Evaluation Committee Recommendations</vt:lpstr>
      <vt:lpstr>What’s Next…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UCRC  Demand Management Investigations</dc:title>
  <dc:creator>Sara Larsen</dc:creator>
  <cp:lastModifiedBy>Sara Larsen</cp:lastModifiedBy>
  <cp:revision>30</cp:revision>
  <cp:lastPrinted>2020-05-18T22:42:24Z</cp:lastPrinted>
  <dcterms:created xsi:type="dcterms:W3CDTF">2020-05-12T06:57:06Z</dcterms:created>
  <dcterms:modified xsi:type="dcterms:W3CDTF">2020-05-20T14:53:08Z</dcterms:modified>
</cp:coreProperties>
</file>