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notesMasterIdLst>
    <p:notesMasterId r:id="rId14"/>
  </p:notesMasterIdLst>
  <p:sldIdLst>
    <p:sldId id="268" r:id="rId2"/>
    <p:sldId id="263" r:id="rId3"/>
    <p:sldId id="257" r:id="rId4"/>
    <p:sldId id="260" r:id="rId5"/>
    <p:sldId id="261" r:id="rId6"/>
    <p:sldId id="262" r:id="rId7"/>
    <p:sldId id="272" r:id="rId8"/>
    <p:sldId id="264" r:id="rId9"/>
    <p:sldId id="266" r:id="rId10"/>
    <p:sldId id="270" r:id="rId11"/>
    <p:sldId id="271" r:id="rId12"/>
    <p:sldId id="274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94" autoAdjust="0"/>
    <p:restoredTop sz="64785" autoAdjust="0"/>
  </p:normalViewPr>
  <p:slideViewPr>
    <p:cSldViewPr snapToGrid="0">
      <p:cViewPr varScale="1">
        <p:scale>
          <a:sx n="43" d="100"/>
          <a:sy n="43" d="100"/>
        </p:scale>
        <p:origin x="15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51" d="100"/>
          <a:sy n="51" d="100"/>
        </p:scale>
        <p:origin x="2692" y="-1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4" Type="http://schemas.openxmlformats.org/officeDocument/2006/relationships/image" Target="../media/image1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EB6052-FF17-49FD-A1EE-4CE04C2DCD7F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F4C15D87-2166-4793-BFEC-D12773BF002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Summary of Water Year 2019</a:t>
          </a:r>
        </a:p>
      </dgm:t>
    </dgm:pt>
    <dgm:pt modelId="{153D9183-B25C-4378-857E-798C654A7BD6}" type="parTrans" cxnId="{A0B02656-EA93-4F81-BC9C-5EA5833FACF5}">
      <dgm:prSet/>
      <dgm:spPr/>
      <dgm:t>
        <a:bodyPr/>
        <a:lstStyle/>
        <a:p>
          <a:endParaRPr lang="en-US"/>
        </a:p>
      </dgm:t>
    </dgm:pt>
    <dgm:pt modelId="{7D10CAB0-5C4C-4249-A356-6BC7A23F6F22}" type="sibTrans" cxnId="{A0B02656-EA93-4F81-BC9C-5EA5833FACF5}">
      <dgm:prSet/>
      <dgm:spPr/>
      <dgm:t>
        <a:bodyPr/>
        <a:lstStyle/>
        <a:p>
          <a:endParaRPr lang="en-US"/>
        </a:p>
      </dgm:t>
    </dgm:pt>
    <dgm:pt modelId="{3F564166-59E0-4ACC-8A74-1EBE708ED78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UCRC</a:t>
          </a:r>
          <a:r>
            <a:rPr lang="en-US" baseline="0" dirty="0"/>
            <a:t> Staff Activities</a:t>
          </a:r>
          <a:endParaRPr lang="en-US" dirty="0"/>
        </a:p>
      </dgm:t>
    </dgm:pt>
    <dgm:pt modelId="{8AC0A877-4D3E-44C1-9D5B-50427F5CE9B1}" type="parTrans" cxnId="{43D68735-F0CE-4757-B439-985F47522792}">
      <dgm:prSet/>
      <dgm:spPr/>
      <dgm:t>
        <a:bodyPr/>
        <a:lstStyle/>
        <a:p>
          <a:endParaRPr lang="en-US"/>
        </a:p>
      </dgm:t>
    </dgm:pt>
    <dgm:pt modelId="{A8815548-382D-478F-AD75-490C35096C32}" type="sibTrans" cxnId="{43D68735-F0CE-4757-B439-985F47522792}">
      <dgm:prSet/>
      <dgm:spPr/>
      <dgm:t>
        <a:bodyPr/>
        <a:lstStyle/>
        <a:p>
          <a:endParaRPr lang="en-US"/>
        </a:p>
      </dgm:t>
    </dgm:pt>
    <dgm:pt modelId="{297DB525-EA20-48BF-BBE0-4DD5F8177C9F}" type="pres">
      <dgm:prSet presAssocID="{48EB6052-FF17-49FD-A1EE-4CE04C2DCD7F}" presName="root" presStyleCnt="0">
        <dgm:presLayoutVars>
          <dgm:dir/>
          <dgm:resizeHandles val="exact"/>
        </dgm:presLayoutVars>
      </dgm:prSet>
      <dgm:spPr/>
    </dgm:pt>
    <dgm:pt modelId="{E2C1A0E4-D286-469B-BCF0-F99D43D1BC84}" type="pres">
      <dgm:prSet presAssocID="{F4C15D87-2166-4793-BFEC-D12773BF0029}" presName="compNode" presStyleCnt="0"/>
      <dgm:spPr/>
    </dgm:pt>
    <dgm:pt modelId="{1F32EC21-6413-4050-8F3B-976B5CA91BC3}" type="pres">
      <dgm:prSet presAssocID="{F4C15D87-2166-4793-BFEC-D12773BF0029}" presName="iconBgRect" presStyleLbl="bgShp" presStyleIdx="0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A5D15AB2-BB98-44D9-92F8-ED559615801B}" type="pres">
      <dgm:prSet presAssocID="{F4C15D87-2166-4793-BFEC-D12773BF0029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ter"/>
        </a:ext>
      </dgm:extLst>
    </dgm:pt>
    <dgm:pt modelId="{D616A2FA-DB06-4E68-AEEC-E544852F41CD}" type="pres">
      <dgm:prSet presAssocID="{F4C15D87-2166-4793-BFEC-D12773BF0029}" presName="spaceRect" presStyleCnt="0"/>
      <dgm:spPr/>
    </dgm:pt>
    <dgm:pt modelId="{9AA87F30-700C-4166-BCFA-03DE2ABECEC5}" type="pres">
      <dgm:prSet presAssocID="{F4C15D87-2166-4793-BFEC-D12773BF0029}" presName="textRect" presStyleLbl="revTx" presStyleIdx="0" presStyleCnt="2">
        <dgm:presLayoutVars>
          <dgm:chMax val="1"/>
          <dgm:chPref val="1"/>
        </dgm:presLayoutVars>
      </dgm:prSet>
      <dgm:spPr/>
    </dgm:pt>
    <dgm:pt modelId="{9A0EF78D-89F8-4416-82F7-B276E3984940}" type="pres">
      <dgm:prSet presAssocID="{7D10CAB0-5C4C-4249-A356-6BC7A23F6F22}" presName="sibTrans" presStyleCnt="0"/>
      <dgm:spPr/>
    </dgm:pt>
    <dgm:pt modelId="{FBD5D7A6-A4C5-4A1C-89BB-E46785633077}" type="pres">
      <dgm:prSet presAssocID="{3F564166-59E0-4ACC-8A74-1EBE708ED789}" presName="compNode" presStyleCnt="0"/>
      <dgm:spPr/>
    </dgm:pt>
    <dgm:pt modelId="{DE52BFBF-0235-4FEE-9D2C-8212151C0E80}" type="pres">
      <dgm:prSet presAssocID="{3F564166-59E0-4ACC-8A74-1EBE708ED789}" presName="iconBgRect" presStyleLbl="bgShp" presStyleIdx="1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1EC9866A-C130-42CE-A47A-8A66174024DA}" type="pres">
      <dgm:prSet presAssocID="{3F564166-59E0-4ACC-8A74-1EBE708ED789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9EAD060E-C1A7-4177-99F0-D67F3FCEC0F4}" type="pres">
      <dgm:prSet presAssocID="{3F564166-59E0-4ACC-8A74-1EBE708ED789}" presName="spaceRect" presStyleCnt="0"/>
      <dgm:spPr/>
    </dgm:pt>
    <dgm:pt modelId="{217ED55C-2F00-4A61-B24E-AB83E050BC54}" type="pres">
      <dgm:prSet presAssocID="{3F564166-59E0-4ACC-8A74-1EBE708ED789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43D68735-F0CE-4757-B439-985F47522792}" srcId="{48EB6052-FF17-49FD-A1EE-4CE04C2DCD7F}" destId="{3F564166-59E0-4ACC-8A74-1EBE708ED789}" srcOrd="1" destOrd="0" parTransId="{8AC0A877-4D3E-44C1-9D5B-50427F5CE9B1}" sibTransId="{A8815548-382D-478F-AD75-490C35096C32}"/>
    <dgm:cxn modelId="{CE486D53-E361-4774-8FF2-275780CB4954}" type="presOf" srcId="{F4C15D87-2166-4793-BFEC-D12773BF0029}" destId="{9AA87F30-700C-4166-BCFA-03DE2ABECEC5}" srcOrd="0" destOrd="0" presId="urn:microsoft.com/office/officeart/2018/5/layout/IconLeafLabelList"/>
    <dgm:cxn modelId="{8925B354-675B-44E8-915B-A9CA85F0AD5F}" type="presOf" srcId="{3F564166-59E0-4ACC-8A74-1EBE708ED789}" destId="{217ED55C-2F00-4A61-B24E-AB83E050BC54}" srcOrd="0" destOrd="0" presId="urn:microsoft.com/office/officeart/2018/5/layout/IconLeafLabelList"/>
    <dgm:cxn modelId="{A0B02656-EA93-4F81-BC9C-5EA5833FACF5}" srcId="{48EB6052-FF17-49FD-A1EE-4CE04C2DCD7F}" destId="{F4C15D87-2166-4793-BFEC-D12773BF0029}" srcOrd="0" destOrd="0" parTransId="{153D9183-B25C-4378-857E-798C654A7BD6}" sibTransId="{7D10CAB0-5C4C-4249-A356-6BC7A23F6F22}"/>
    <dgm:cxn modelId="{10429FAA-7DD8-4F0D-ACE2-7BBC049FAC6B}" type="presOf" srcId="{48EB6052-FF17-49FD-A1EE-4CE04C2DCD7F}" destId="{297DB525-EA20-48BF-BBE0-4DD5F8177C9F}" srcOrd="0" destOrd="0" presId="urn:microsoft.com/office/officeart/2018/5/layout/IconLeafLabelList"/>
    <dgm:cxn modelId="{8E664BE7-2F5F-4E92-B50D-D9C6F2331BEE}" type="presParOf" srcId="{297DB525-EA20-48BF-BBE0-4DD5F8177C9F}" destId="{E2C1A0E4-D286-469B-BCF0-F99D43D1BC84}" srcOrd="0" destOrd="0" presId="urn:microsoft.com/office/officeart/2018/5/layout/IconLeafLabelList"/>
    <dgm:cxn modelId="{4E118AC8-196E-482E-A7B0-51EB58DC32BC}" type="presParOf" srcId="{E2C1A0E4-D286-469B-BCF0-F99D43D1BC84}" destId="{1F32EC21-6413-4050-8F3B-976B5CA91BC3}" srcOrd="0" destOrd="0" presId="urn:microsoft.com/office/officeart/2018/5/layout/IconLeafLabelList"/>
    <dgm:cxn modelId="{05B4CB2F-C87C-40CD-88E2-0EBC68244BC9}" type="presParOf" srcId="{E2C1A0E4-D286-469B-BCF0-F99D43D1BC84}" destId="{A5D15AB2-BB98-44D9-92F8-ED559615801B}" srcOrd="1" destOrd="0" presId="urn:microsoft.com/office/officeart/2018/5/layout/IconLeafLabelList"/>
    <dgm:cxn modelId="{D6A1D735-0EF9-4BA9-865D-351F481F832A}" type="presParOf" srcId="{E2C1A0E4-D286-469B-BCF0-F99D43D1BC84}" destId="{D616A2FA-DB06-4E68-AEEC-E544852F41CD}" srcOrd="2" destOrd="0" presId="urn:microsoft.com/office/officeart/2018/5/layout/IconLeafLabelList"/>
    <dgm:cxn modelId="{E9F930B7-C2EC-4CFF-8523-01E397663334}" type="presParOf" srcId="{E2C1A0E4-D286-469B-BCF0-F99D43D1BC84}" destId="{9AA87F30-700C-4166-BCFA-03DE2ABECEC5}" srcOrd="3" destOrd="0" presId="urn:microsoft.com/office/officeart/2018/5/layout/IconLeafLabelList"/>
    <dgm:cxn modelId="{D2868749-6024-4F5A-BB1A-95017A465876}" type="presParOf" srcId="{297DB525-EA20-48BF-BBE0-4DD5F8177C9F}" destId="{9A0EF78D-89F8-4416-82F7-B276E3984940}" srcOrd="1" destOrd="0" presId="urn:microsoft.com/office/officeart/2018/5/layout/IconLeafLabelList"/>
    <dgm:cxn modelId="{6C51C684-3DAD-4430-83CF-AF1BB038C313}" type="presParOf" srcId="{297DB525-EA20-48BF-BBE0-4DD5F8177C9F}" destId="{FBD5D7A6-A4C5-4A1C-89BB-E46785633077}" srcOrd="2" destOrd="0" presId="urn:microsoft.com/office/officeart/2018/5/layout/IconLeafLabelList"/>
    <dgm:cxn modelId="{C95704C5-5C78-4DE4-833B-5A27F6CCF703}" type="presParOf" srcId="{FBD5D7A6-A4C5-4A1C-89BB-E46785633077}" destId="{DE52BFBF-0235-4FEE-9D2C-8212151C0E80}" srcOrd="0" destOrd="0" presId="urn:microsoft.com/office/officeart/2018/5/layout/IconLeafLabelList"/>
    <dgm:cxn modelId="{81601D59-339A-4180-8DA9-F3F30029D7B8}" type="presParOf" srcId="{FBD5D7A6-A4C5-4A1C-89BB-E46785633077}" destId="{1EC9866A-C130-42CE-A47A-8A66174024DA}" srcOrd="1" destOrd="0" presId="urn:microsoft.com/office/officeart/2018/5/layout/IconLeafLabelList"/>
    <dgm:cxn modelId="{251681F5-D2B4-48C6-8EF7-6AC19E30FCE7}" type="presParOf" srcId="{FBD5D7A6-A4C5-4A1C-89BB-E46785633077}" destId="{9EAD060E-C1A7-4177-99F0-D67F3FCEC0F4}" srcOrd="2" destOrd="0" presId="urn:microsoft.com/office/officeart/2018/5/layout/IconLeafLabelList"/>
    <dgm:cxn modelId="{D93C79BE-1CA1-4614-88AB-D92AEEF42C12}" type="presParOf" srcId="{FBD5D7A6-A4C5-4A1C-89BB-E46785633077}" destId="{217ED55C-2F00-4A61-B24E-AB83E050BC54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5B3D12-21E3-4DB5-9358-D8339A6E4CE5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8860DBE-1158-440A-80B4-D6C373600A7E}">
      <dgm:prSet/>
      <dgm:spPr/>
      <dgm:t>
        <a:bodyPr/>
        <a:lstStyle/>
        <a:p>
          <a:r>
            <a:rPr lang="en-US" b="1" baseline="0" dirty="0"/>
            <a:t>WY2019 estimated natural flow at Lee Ferry =   18MAF</a:t>
          </a:r>
          <a:endParaRPr lang="en-US" dirty="0"/>
        </a:p>
      </dgm:t>
    </dgm:pt>
    <dgm:pt modelId="{9F56FC3B-CC21-48F7-B340-6AEA4C227995}" type="parTrans" cxnId="{91A706C4-68CD-4845-BF33-70113BF7284E}">
      <dgm:prSet/>
      <dgm:spPr/>
      <dgm:t>
        <a:bodyPr/>
        <a:lstStyle/>
        <a:p>
          <a:endParaRPr lang="en-US"/>
        </a:p>
      </dgm:t>
    </dgm:pt>
    <dgm:pt modelId="{AEC5B2C5-44D9-42EA-9526-57B7C69E92D9}" type="sibTrans" cxnId="{91A706C4-68CD-4845-BF33-70113BF7284E}">
      <dgm:prSet/>
      <dgm:spPr/>
      <dgm:t>
        <a:bodyPr/>
        <a:lstStyle/>
        <a:p>
          <a:endParaRPr lang="en-US"/>
        </a:p>
      </dgm:t>
    </dgm:pt>
    <dgm:pt modelId="{0D87154B-FDEB-4E76-A032-CA4815278A14}">
      <dgm:prSet/>
      <dgm:spPr/>
      <dgm:t>
        <a:bodyPr/>
        <a:lstStyle/>
        <a:p>
          <a:r>
            <a:rPr lang="en-US" b="1" baseline="0" dirty="0"/>
            <a:t>Long-term average natural flow at Lee Ferry = 14.6 MAF (period of record:  1896-2019)</a:t>
          </a:r>
          <a:endParaRPr lang="en-US" dirty="0"/>
        </a:p>
      </dgm:t>
    </dgm:pt>
    <dgm:pt modelId="{FB738536-CD68-4DC2-BFA8-6AF829D21476}" type="parTrans" cxnId="{07A1CFC6-6E6D-4A0F-9DC2-D0B15C4094A1}">
      <dgm:prSet/>
      <dgm:spPr/>
      <dgm:t>
        <a:bodyPr/>
        <a:lstStyle/>
        <a:p>
          <a:endParaRPr lang="en-US"/>
        </a:p>
      </dgm:t>
    </dgm:pt>
    <dgm:pt modelId="{7E03290A-3D3B-4430-BA09-AA7D8AD9AFA4}" type="sibTrans" cxnId="{07A1CFC6-6E6D-4A0F-9DC2-D0B15C4094A1}">
      <dgm:prSet/>
      <dgm:spPr/>
      <dgm:t>
        <a:bodyPr/>
        <a:lstStyle/>
        <a:p>
          <a:endParaRPr lang="en-US"/>
        </a:p>
      </dgm:t>
    </dgm:pt>
    <dgm:pt modelId="{5E73ED33-C1EC-489D-9F3C-9B6833BB3109}">
      <dgm:prSet/>
      <dgm:spPr/>
      <dgm:t>
        <a:bodyPr/>
        <a:lstStyle/>
        <a:p>
          <a:r>
            <a:rPr lang="en-US" b="1" baseline="0" dirty="0"/>
            <a:t>WY2019 historical flow volume at Lee Ferry = 9,264,105 AF</a:t>
          </a:r>
          <a:endParaRPr lang="en-US" dirty="0"/>
        </a:p>
      </dgm:t>
    </dgm:pt>
    <dgm:pt modelId="{C5EC54C8-E3E8-4254-BDF6-B3D5AC81616E}" type="sibTrans" cxnId="{7294EB4A-6084-48F3-9F8C-59D5225EF2FB}">
      <dgm:prSet/>
      <dgm:spPr/>
      <dgm:t>
        <a:bodyPr/>
        <a:lstStyle/>
        <a:p>
          <a:endParaRPr lang="en-US"/>
        </a:p>
      </dgm:t>
    </dgm:pt>
    <dgm:pt modelId="{8C820CA6-166C-4022-B268-CFD6C218185F}" type="parTrans" cxnId="{7294EB4A-6084-48F3-9F8C-59D5225EF2FB}">
      <dgm:prSet/>
      <dgm:spPr/>
      <dgm:t>
        <a:bodyPr/>
        <a:lstStyle/>
        <a:p>
          <a:endParaRPr lang="en-US"/>
        </a:p>
      </dgm:t>
    </dgm:pt>
    <dgm:pt modelId="{902CB0A8-DBC0-48A9-9A9D-6397B602F047}">
      <dgm:prSet/>
      <dgm:spPr/>
      <dgm:t>
        <a:bodyPr/>
        <a:lstStyle/>
        <a:p>
          <a:r>
            <a:rPr lang="en-US" b="1" baseline="0" dirty="0"/>
            <a:t>10 -year running total flow past Lee Ferry = 92,981,000 AF</a:t>
          </a:r>
          <a:endParaRPr lang="en-US" dirty="0"/>
        </a:p>
      </dgm:t>
    </dgm:pt>
    <dgm:pt modelId="{9D3770FE-5D85-4A22-8FC8-D8F4BE1EF4DF}" type="sibTrans" cxnId="{DFFDA53A-E241-4CA4-ADF4-5EB235C99022}">
      <dgm:prSet/>
      <dgm:spPr/>
      <dgm:t>
        <a:bodyPr/>
        <a:lstStyle/>
        <a:p>
          <a:endParaRPr lang="en-US"/>
        </a:p>
      </dgm:t>
    </dgm:pt>
    <dgm:pt modelId="{56002139-23B2-46AD-A865-1EEC55E84135}" type="parTrans" cxnId="{DFFDA53A-E241-4CA4-ADF4-5EB235C99022}">
      <dgm:prSet/>
      <dgm:spPr/>
      <dgm:t>
        <a:bodyPr/>
        <a:lstStyle/>
        <a:p>
          <a:endParaRPr lang="en-US"/>
        </a:p>
      </dgm:t>
    </dgm:pt>
    <dgm:pt modelId="{B1250F91-3955-4248-859D-2671EC6C7D8C}">
      <dgm:prSet/>
      <dgm:spPr/>
      <dgm:t>
        <a:bodyPr/>
        <a:lstStyle/>
        <a:p>
          <a:r>
            <a:rPr lang="en-US" b="1" baseline="0" dirty="0"/>
            <a:t>10-year running total release = 17,981,000 AF more than Compact requires</a:t>
          </a:r>
          <a:endParaRPr lang="en-US" dirty="0"/>
        </a:p>
      </dgm:t>
    </dgm:pt>
    <dgm:pt modelId="{F0F2BD53-772E-452A-957A-64D4CCBE3977}" type="parTrans" cxnId="{9EAEC482-072F-438B-A6B0-15F34EA3D2A1}">
      <dgm:prSet/>
      <dgm:spPr/>
      <dgm:t>
        <a:bodyPr/>
        <a:lstStyle/>
        <a:p>
          <a:endParaRPr lang="en-US"/>
        </a:p>
      </dgm:t>
    </dgm:pt>
    <dgm:pt modelId="{40CEC5B9-F2DE-4E16-9CCA-0CC1F33BCF29}" type="sibTrans" cxnId="{9EAEC482-072F-438B-A6B0-15F34EA3D2A1}">
      <dgm:prSet/>
      <dgm:spPr/>
      <dgm:t>
        <a:bodyPr/>
        <a:lstStyle/>
        <a:p>
          <a:endParaRPr lang="en-US"/>
        </a:p>
      </dgm:t>
    </dgm:pt>
    <dgm:pt modelId="{D9EA9CEB-A0F4-4F8E-9C72-A30E6476612F}">
      <dgm:prSet/>
      <dgm:spPr/>
      <dgm:t>
        <a:bodyPr/>
        <a:lstStyle/>
        <a:p>
          <a:r>
            <a:rPr lang="en-US" b="1" dirty="0"/>
            <a:t>10-year running total release = 10,681,000 AF more than minimum objective release</a:t>
          </a:r>
        </a:p>
      </dgm:t>
    </dgm:pt>
    <dgm:pt modelId="{1D6EAA66-D89E-4728-A42D-76BA2C090D57}" type="parTrans" cxnId="{F8B9D49C-96FF-45B6-B634-4C737770035A}">
      <dgm:prSet/>
      <dgm:spPr/>
      <dgm:t>
        <a:bodyPr/>
        <a:lstStyle/>
        <a:p>
          <a:endParaRPr lang="en-US"/>
        </a:p>
      </dgm:t>
    </dgm:pt>
    <dgm:pt modelId="{041EAF90-9E36-4A4A-AF94-0667238B5DA5}" type="sibTrans" cxnId="{F8B9D49C-96FF-45B6-B634-4C737770035A}">
      <dgm:prSet/>
      <dgm:spPr/>
      <dgm:t>
        <a:bodyPr/>
        <a:lstStyle/>
        <a:p>
          <a:endParaRPr lang="en-US"/>
        </a:p>
      </dgm:t>
    </dgm:pt>
    <dgm:pt modelId="{1D36EA4F-59E8-47FE-B8D7-7083749C7EB9}" type="pres">
      <dgm:prSet presAssocID="{215B3D12-21E3-4DB5-9358-D8339A6E4CE5}" presName="linear" presStyleCnt="0">
        <dgm:presLayoutVars>
          <dgm:animLvl val="lvl"/>
          <dgm:resizeHandles val="exact"/>
        </dgm:presLayoutVars>
      </dgm:prSet>
      <dgm:spPr/>
    </dgm:pt>
    <dgm:pt modelId="{A121BA6E-D8DC-4F01-8C46-1537E115E03B}" type="pres">
      <dgm:prSet presAssocID="{08860DBE-1158-440A-80B4-D6C373600A7E}" presName="parentText" presStyleLbl="node1" presStyleIdx="0" presStyleCnt="6" custLinFactNeighborX="-190">
        <dgm:presLayoutVars>
          <dgm:chMax val="0"/>
          <dgm:bulletEnabled val="1"/>
        </dgm:presLayoutVars>
      </dgm:prSet>
      <dgm:spPr/>
    </dgm:pt>
    <dgm:pt modelId="{DEC6553C-2381-4F92-97D5-D753EBBF9B96}" type="pres">
      <dgm:prSet presAssocID="{AEC5B2C5-44D9-42EA-9526-57B7C69E92D9}" presName="spacer" presStyleCnt="0"/>
      <dgm:spPr/>
    </dgm:pt>
    <dgm:pt modelId="{A0A0DE85-C5F0-426D-9250-2F99DFCAFCC4}" type="pres">
      <dgm:prSet presAssocID="{0D87154B-FDEB-4E76-A032-CA4815278A14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2C7E8C60-D298-46DC-B0D4-A732D91F5436}" type="pres">
      <dgm:prSet presAssocID="{7E03290A-3D3B-4430-BA09-AA7D8AD9AFA4}" presName="spacer" presStyleCnt="0"/>
      <dgm:spPr/>
    </dgm:pt>
    <dgm:pt modelId="{DFEBA624-98D2-44CC-A882-CB750001E4C3}" type="pres">
      <dgm:prSet presAssocID="{5E73ED33-C1EC-489D-9F3C-9B6833BB3109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FAA78C83-C642-40DE-A452-86BB0EA866E9}" type="pres">
      <dgm:prSet presAssocID="{C5EC54C8-E3E8-4254-BDF6-B3D5AC81616E}" presName="spacer" presStyleCnt="0"/>
      <dgm:spPr/>
    </dgm:pt>
    <dgm:pt modelId="{E3D0FBE1-F89B-4B43-BC1F-300252A032F4}" type="pres">
      <dgm:prSet presAssocID="{902CB0A8-DBC0-48A9-9A9D-6397B602F047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5D66CAEF-F616-464F-8DE8-AD66FE7D0595}" type="pres">
      <dgm:prSet presAssocID="{9D3770FE-5D85-4A22-8FC8-D8F4BE1EF4DF}" presName="spacer" presStyleCnt="0"/>
      <dgm:spPr/>
    </dgm:pt>
    <dgm:pt modelId="{CBC520A0-3FA9-40EC-9AE2-4E90E5B0E1E2}" type="pres">
      <dgm:prSet presAssocID="{B1250F91-3955-4248-859D-2671EC6C7D8C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35795494-7DB4-4F0E-A22E-4E659600C0B9}" type="pres">
      <dgm:prSet presAssocID="{40CEC5B9-F2DE-4E16-9CCA-0CC1F33BCF29}" presName="spacer" presStyleCnt="0"/>
      <dgm:spPr/>
    </dgm:pt>
    <dgm:pt modelId="{DFE068A7-8047-415A-9A7A-C25E696C630F}" type="pres">
      <dgm:prSet presAssocID="{D9EA9CEB-A0F4-4F8E-9C72-A30E6476612F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D732E80A-C41A-41B3-A5A8-E5ED8266385A}" type="presOf" srcId="{D9EA9CEB-A0F4-4F8E-9C72-A30E6476612F}" destId="{DFE068A7-8047-415A-9A7A-C25E696C630F}" srcOrd="0" destOrd="0" presId="urn:microsoft.com/office/officeart/2005/8/layout/vList2"/>
    <dgm:cxn modelId="{DFFDA53A-E241-4CA4-ADF4-5EB235C99022}" srcId="{215B3D12-21E3-4DB5-9358-D8339A6E4CE5}" destId="{902CB0A8-DBC0-48A9-9A9D-6397B602F047}" srcOrd="3" destOrd="0" parTransId="{56002139-23B2-46AD-A865-1EEC55E84135}" sibTransId="{9D3770FE-5D85-4A22-8FC8-D8F4BE1EF4DF}"/>
    <dgm:cxn modelId="{7294EB4A-6084-48F3-9F8C-59D5225EF2FB}" srcId="{215B3D12-21E3-4DB5-9358-D8339A6E4CE5}" destId="{5E73ED33-C1EC-489D-9F3C-9B6833BB3109}" srcOrd="2" destOrd="0" parTransId="{8C820CA6-166C-4022-B268-CFD6C218185F}" sibTransId="{C5EC54C8-E3E8-4254-BDF6-B3D5AC81616E}"/>
    <dgm:cxn modelId="{B442DB4B-711F-4433-897B-594A6B802489}" type="presOf" srcId="{215B3D12-21E3-4DB5-9358-D8339A6E4CE5}" destId="{1D36EA4F-59E8-47FE-B8D7-7083749C7EB9}" srcOrd="0" destOrd="0" presId="urn:microsoft.com/office/officeart/2005/8/layout/vList2"/>
    <dgm:cxn modelId="{73035750-AAFD-4A7E-8AC8-EEEAB9BFC7E6}" type="presOf" srcId="{902CB0A8-DBC0-48A9-9A9D-6397B602F047}" destId="{E3D0FBE1-F89B-4B43-BC1F-300252A032F4}" srcOrd="0" destOrd="0" presId="urn:microsoft.com/office/officeart/2005/8/layout/vList2"/>
    <dgm:cxn modelId="{9EAEC482-072F-438B-A6B0-15F34EA3D2A1}" srcId="{215B3D12-21E3-4DB5-9358-D8339A6E4CE5}" destId="{B1250F91-3955-4248-859D-2671EC6C7D8C}" srcOrd="4" destOrd="0" parTransId="{F0F2BD53-772E-452A-957A-64D4CCBE3977}" sibTransId="{40CEC5B9-F2DE-4E16-9CCA-0CC1F33BCF29}"/>
    <dgm:cxn modelId="{F8B9D49C-96FF-45B6-B634-4C737770035A}" srcId="{215B3D12-21E3-4DB5-9358-D8339A6E4CE5}" destId="{D9EA9CEB-A0F4-4F8E-9C72-A30E6476612F}" srcOrd="5" destOrd="0" parTransId="{1D6EAA66-D89E-4728-A42D-76BA2C090D57}" sibTransId="{041EAF90-9E36-4A4A-AF94-0667238B5DA5}"/>
    <dgm:cxn modelId="{528BECA7-20C5-47A1-A343-A7DEF29EE844}" type="presOf" srcId="{08860DBE-1158-440A-80B4-D6C373600A7E}" destId="{A121BA6E-D8DC-4F01-8C46-1537E115E03B}" srcOrd="0" destOrd="0" presId="urn:microsoft.com/office/officeart/2005/8/layout/vList2"/>
    <dgm:cxn modelId="{E79B71AB-E9E9-414D-9191-D9023F1E39CD}" type="presOf" srcId="{5E73ED33-C1EC-489D-9F3C-9B6833BB3109}" destId="{DFEBA624-98D2-44CC-A882-CB750001E4C3}" srcOrd="0" destOrd="0" presId="urn:microsoft.com/office/officeart/2005/8/layout/vList2"/>
    <dgm:cxn modelId="{91A706C4-68CD-4845-BF33-70113BF7284E}" srcId="{215B3D12-21E3-4DB5-9358-D8339A6E4CE5}" destId="{08860DBE-1158-440A-80B4-D6C373600A7E}" srcOrd="0" destOrd="0" parTransId="{9F56FC3B-CC21-48F7-B340-6AEA4C227995}" sibTransId="{AEC5B2C5-44D9-42EA-9526-57B7C69E92D9}"/>
    <dgm:cxn modelId="{07A1CFC6-6E6D-4A0F-9DC2-D0B15C4094A1}" srcId="{215B3D12-21E3-4DB5-9358-D8339A6E4CE5}" destId="{0D87154B-FDEB-4E76-A032-CA4815278A14}" srcOrd="1" destOrd="0" parTransId="{FB738536-CD68-4DC2-BFA8-6AF829D21476}" sibTransId="{7E03290A-3D3B-4430-BA09-AA7D8AD9AFA4}"/>
    <dgm:cxn modelId="{A7D420E9-60C7-400A-BA16-85FC35BAC104}" type="presOf" srcId="{0D87154B-FDEB-4E76-A032-CA4815278A14}" destId="{A0A0DE85-C5F0-426D-9250-2F99DFCAFCC4}" srcOrd="0" destOrd="0" presId="urn:microsoft.com/office/officeart/2005/8/layout/vList2"/>
    <dgm:cxn modelId="{56CBDBFC-F757-42F0-8BD0-2C4CB16B0938}" type="presOf" srcId="{B1250F91-3955-4248-859D-2671EC6C7D8C}" destId="{CBC520A0-3FA9-40EC-9AE2-4E90E5B0E1E2}" srcOrd="0" destOrd="0" presId="urn:microsoft.com/office/officeart/2005/8/layout/vList2"/>
    <dgm:cxn modelId="{4919C2F5-0A76-4CC3-85D5-C937956A03E1}" type="presParOf" srcId="{1D36EA4F-59E8-47FE-B8D7-7083749C7EB9}" destId="{A121BA6E-D8DC-4F01-8C46-1537E115E03B}" srcOrd="0" destOrd="0" presId="urn:microsoft.com/office/officeart/2005/8/layout/vList2"/>
    <dgm:cxn modelId="{B2F505F0-6E36-4D10-B394-809A02FC9E7E}" type="presParOf" srcId="{1D36EA4F-59E8-47FE-B8D7-7083749C7EB9}" destId="{DEC6553C-2381-4F92-97D5-D753EBBF9B96}" srcOrd="1" destOrd="0" presId="urn:microsoft.com/office/officeart/2005/8/layout/vList2"/>
    <dgm:cxn modelId="{2235D11E-BC2C-4A1E-AF83-2CCD7FC17487}" type="presParOf" srcId="{1D36EA4F-59E8-47FE-B8D7-7083749C7EB9}" destId="{A0A0DE85-C5F0-426D-9250-2F99DFCAFCC4}" srcOrd="2" destOrd="0" presId="urn:microsoft.com/office/officeart/2005/8/layout/vList2"/>
    <dgm:cxn modelId="{1E49828F-9CDF-46EF-B1F8-B0740E0248B5}" type="presParOf" srcId="{1D36EA4F-59E8-47FE-B8D7-7083749C7EB9}" destId="{2C7E8C60-D298-46DC-B0D4-A732D91F5436}" srcOrd="3" destOrd="0" presId="urn:microsoft.com/office/officeart/2005/8/layout/vList2"/>
    <dgm:cxn modelId="{47EC2202-3424-44A9-B739-52FBF4174685}" type="presParOf" srcId="{1D36EA4F-59E8-47FE-B8D7-7083749C7EB9}" destId="{DFEBA624-98D2-44CC-A882-CB750001E4C3}" srcOrd="4" destOrd="0" presId="urn:microsoft.com/office/officeart/2005/8/layout/vList2"/>
    <dgm:cxn modelId="{8C977E79-70BC-45FA-B60E-9D3D9202D395}" type="presParOf" srcId="{1D36EA4F-59E8-47FE-B8D7-7083749C7EB9}" destId="{FAA78C83-C642-40DE-A452-86BB0EA866E9}" srcOrd="5" destOrd="0" presId="urn:microsoft.com/office/officeart/2005/8/layout/vList2"/>
    <dgm:cxn modelId="{0D2626D7-B139-4521-B865-D2E642A8CC8E}" type="presParOf" srcId="{1D36EA4F-59E8-47FE-B8D7-7083749C7EB9}" destId="{E3D0FBE1-F89B-4B43-BC1F-300252A032F4}" srcOrd="6" destOrd="0" presId="urn:microsoft.com/office/officeart/2005/8/layout/vList2"/>
    <dgm:cxn modelId="{2E2FD634-F590-49FF-8C6C-557BD2BF2890}" type="presParOf" srcId="{1D36EA4F-59E8-47FE-B8D7-7083749C7EB9}" destId="{5D66CAEF-F616-464F-8DE8-AD66FE7D0595}" srcOrd="7" destOrd="0" presId="urn:microsoft.com/office/officeart/2005/8/layout/vList2"/>
    <dgm:cxn modelId="{65EAC634-BDE6-43A6-9849-A0EDAE483C29}" type="presParOf" srcId="{1D36EA4F-59E8-47FE-B8D7-7083749C7EB9}" destId="{CBC520A0-3FA9-40EC-9AE2-4E90E5B0E1E2}" srcOrd="8" destOrd="0" presId="urn:microsoft.com/office/officeart/2005/8/layout/vList2"/>
    <dgm:cxn modelId="{7E4F6165-E591-4FCA-AD84-15C140534D1E}" type="presParOf" srcId="{1D36EA4F-59E8-47FE-B8D7-7083749C7EB9}" destId="{35795494-7DB4-4F0E-A22E-4E659600C0B9}" srcOrd="9" destOrd="0" presId="urn:microsoft.com/office/officeart/2005/8/layout/vList2"/>
    <dgm:cxn modelId="{53E378ED-3E09-4EB3-9A58-B734858087F1}" type="presParOf" srcId="{1D36EA4F-59E8-47FE-B8D7-7083749C7EB9}" destId="{DFE068A7-8047-415A-9A7A-C25E696C630F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4FD5993-38AF-423D-8734-927FD2874D5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3DCB1605-2C94-4FD3-B90B-146C8044C4A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Completion of WY 2019 Annual Report</a:t>
          </a:r>
        </a:p>
      </dgm:t>
    </dgm:pt>
    <dgm:pt modelId="{543FAA2E-6552-4C30-82D2-914886CDF142}" type="parTrans" cxnId="{A66C2BC5-45F0-4647-9618-117D63D6FD43}">
      <dgm:prSet/>
      <dgm:spPr/>
      <dgm:t>
        <a:bodyPr/>
        <a:lstStyle/>
        <a:p>
          <a:endParaRPr lang="en-US"/>
        </a:p>
      </dgm:t>
    </dgm:pt>
    <dgm:pt modelId="{8C3DDDB1-D815-4940-AD56-80DBB88E439F}" type="sibTrans" cxnId="{A66C2BC5-45F0-4647-9618-117D63D6FD43}">
      <dgm:prSet/>
      <dgm:spPr/>
      <dgm:t>
        <a:bodyPr/>
        <a:lstStyle/>
        <a:p>
          <a:endParaRPr lang="en-US"/>
        </a:p>
      </dgm:t>
    </dgm:pt>
    <dgm:pt modelId="{E0DF273D-213D-438E-80DA-247AC75485A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UCRC Library-Digitization/Modernization efforts</a:t>
          </a:r>
        </a:p>
      </dgm:t>
    </dgm:pt>
    <dgm:pt modelId="{5CA698A8-D5A9-4D1C-9188-96C3C34076B3}" type="parTrans" cxnId="{71BAB2AB-DD51-467A-ADFA-BA5C3B5BD1EB}">
      <dgm:prSet/>
      <dgm:spPr/>
      <dgm:t>
        <a:bodyPr/>
        <a:lstStyle/>
        <a:p>
          <a:endParaRPr lang="en-US"/>
        </a:p>
      </dgm:t>
    </dgm:pt>
    <dgm:pt modelId="{356F5ABD-E57C-4CDD-BAFE-52B9504271E9}" type="sibTrans" cxnId="{71BAB2AB-DD51-467A-ADFA-BA5C3B5BD1EB}">
      <dgm:prSet/>
      <dgm:spPr/>
      <dgm:t>
        <a:bodyPr/>
        <a:lstStyle/>
        <a:p>
          <a:endParaRPr lang="en-US"/>
        </a:p>
      </dgm:t>
    </dgm:pt>
    <dgm:pt modelId="{429F08D4-A85C-4AE8-96FD-D1686032DCC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IT IMPROVEMENTS—UCRC website </a:t>
          </a:r>
        </a:p>
      </dgm:t>
    </dgm:pt>
    <dgm:pt modelId="{CFB2A35C-C60E-45C0-898C-A1A7E0B70F9F}" type="parTrans" cxnId="{6C43F9D1-D826-4B08-BA5E-AC880F3017F1}">
      <dgm:prSet/>
      <dgm:spPr/>
      <dgm:t>
        <a:bodyPr/>
        <a:lstStyle/>
        <a:p>
          <a:endParaRPr lang="en-US"/>
        </a:p>
      </dgm:t>
    </dgm:pt>
    <dgm:pt modelId="{1E0457FA-AA6F-4F00-9834-D2CFF1D678D4}" type="sibTrans" cxnId="{6C43F9D1-D826-4B08-BA5E-AC880F3017F1}">
      <dgm:prSet/>
      <dgm:spPr/>
      <dgm:t>
        <a:bodyPr/>
        <a:lstStyle/>
        <a:p>
          <a:endParaRPr lang="en-US"/>
        </a:p>
      </dgm:t>
    </dgm:pt>
    <dgm:pt modelId="{82A249B4-33E4-4259-B0D8-BAB5E16D2AD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Continued savings under UCRC health plan</a:t>
          </a:r>
        </a:p>
      </dgm:t>
    </dgm:pt>
    <dgm:pt modelId="{D06FE879-8342-49DA-B9A4-63CA8E3B2B4E}" type="parTrans" cxnId="{F6979A61-BEFE-48D9-A2F3-A3B5D0DE99E5}">
      <dgm:prSet/>
      <dgm:spPr/>
      <dgm:t>
        <a:bodyPr/>
        <a:lstStyle/>
        <a:p>
          <a:endParaRPr lang="en-US"/>
        </a:p>
      </dgm:t>
    </dgm:pt>
    <dgm:pt modelId="{E6B58AED-1A65-44AB-B2BF-E3555885D1DE}" type="sibTrans" cxnId="{F6979A61-BEFE-48D9-A2F3-A3B5D0DE99E5}">
      <dgm:prSet/>
      <dgm:spPr/>
      <dgm:t>
        <a:bodyPr/>
        <a:lstStyle/>
        <a:p>
          <a:endParaRPr lang="en-US"/>
        </a:p>
      </dgm:t>
    </dgm:pt>
    <dgm:pt modelId="{4C5B7902-38E4-4E04-A85C-8CA78BE5040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401k Plan best practices</a:t>
          </a:r>
        </a:p>
      </dgm:t>
    </dgm:pt>
    <dgm:pt modelId="{D8DE51E6-D76B-442B-96B6-784F265F9FAA}" type="parTrans" cxnId="{7A5E2E5F-A1C6-426C-AC92-3A359AA1F646}">
      <dgm:prSet/>
      <dgm:spPr/>
      <dgm:t>
        <a:bodyPr/>
        <a:lstStyle/>
        <a:p>
          <a:endParaRPr lang="en-US"/>
        </a:p>
      </dgm:t>
    </dgm:pt>
    <dgm:pt modelId="{6203A14F-965D-4499-AD89-6A77DA16FA12}" type="sibTrans" cxnId="{7A5E2E5F-A1C6-426C-AC92-3A359AA1F646}">
      <dgm:prSet/>
      <dgm:spPr/>
      <dgm:t>
        <a:bodyPr/>
        <a:lstStyle/>
        <a:p>
          <a:endParaRPr lang="en-US"/>
        </a:p>
      </dgm:t>
    </dgm:pt>
    <dgm:pt modelId="{EC2EE97E-0B8A-49BD-9AE6-A1ACF0914D7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Telework since late March due to Covid 19 pandemic</a:t>
          </a:r>
        </a:p>
      </dgm:t>
    </dgm:pt>
    <dgm:pt modelId="{42725F60-2793-4268-A8A0-9CA9EA3DF4F0}" type="parTrans" cxnId="{AC7F1D0B-A2BD-4621-BB15-9578D1D9C15E}">
      <dgm:prSet/>
      <dgm:spPr/>
      <dgm:t>
        <a:bodyPr/>
        <a:lstStyle/>
        <a:p>
          <a:endParaRPr lang="en-US"/>
        </a:p>
      </dgm:t>
    </dgm:pt>
    <dgm:pt modelId="{CC40A878-4D8A-414D-97C5-E17DE3E4F814}" type="sibTrans" cxnId="{AC7F1D0B-A2BD-4621-BB15-9578D1D9C15E}">
      <dgm:prSet/>
      <dgm:spPr/>
      <dgm:t>
        <a:bodyPr/>
        <a:lstStyle/>
        <a:p>
          <a:endParaRPr lang="en-US"/>
        </a:p>
      </dgm:t>
    </dgm:pt>
    <dgm:pt modelId="{E591D4C3-C42A-4AAD-BB4C-EE7CE27818B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UCRC Building/potential move</a:t>
          </a:r>
        </a:p>
      </dgm:t>
    </dgm:pt>
    <dgm:pt modelId="{FED888B8-BAFB-4030-BAF6-982BF63B55A6}" type="parTrans" cxnId="{1BBF3731-614D-4605-BAA6-AD99530B2779}">
      <dgm:prSet/>
      <dgm:spPr/>
      <dgm:t>
        <a:bodyPr/>
        <a:lstStyle/>
        <a:p>
          <a:endParaRPr lang="en-US"/>
        </a:p>
      </dgm:t>
    </dgm:pt>
    <dgm:pt modelId="{834E4509-321A-4E46-BE03-368533A28A09}" type="sibTrans" cxnId="{1BBF3731-614D-4605-BAA6-AD99530B2779}">
      <dgm:prSet/>
      <dgm:spPr/>
      <dgm:t>
        <a:bodyPr/>
        <a:lstStyle/>
        <a:p>
          <a:endParaRPr lang="en-US"/>
        </a:p>
      </dgm:t>
    </dgm:pt>
    <dgm:pt modelId="{1957ECD1-5686-4444-9D11-65303F1AE5AC}" type="pres">
      <dgm:prSet presAssocID="{44FD5993-38AF-423D-8734-927FD2874D51}" presName="root" presStyleCnt="0">
        <dgm:presLayoutVars>
          <dgm:dir/>
          <dgm:resizeHandles val="exact"/>
        </dgm:presLayoutVars>
      </dgm:prSet>
      <dgm:spPr/>
    </dgm:pt>
    <dgm:pt modelId="{F673035F-828D-4F54-BA17-C9DFF871754E}" type="pres">
      <dgm:prSet presAssocID="{3DCB1605-2C94-4FD3-B90B-146C8044C4AB}" presName="compNode" presStyleCnt="0"/>
      <dgm:spPr/>
    </dgm:pt>
    <dgm:pt modelId="{7DECE538-CDDD-4323-AF0B-A7D0D7205220}" type="pres">
      <dgm:prSet presAssocID="{3DCB1605-2C94-4FD3-B90B-146C8044C4AB}" presName="bgRect" presStyleLbl="bgShp" presStyleIdx="0" presStyleCnt="7"/>
      <dgm:spPr/>
    </dgm:pt>
    <dgm:pt modelId="{0560C4EB-28C9-4A38-B938-BCFCEA2EC32E}" type="pres">
      <dgm:prSet presAssocID="{3DCB1605-2C94-4FD3-B90B-146C8044C4AB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yncing Cloud"/>
        </a:ext>
      </dgm:extLst>
    </dgm:pt>
    <dgm:pt modelId="{8102DF94-C8DB-46F6-A38B-4C6AE6456D07}" type="pres">
      <dgm:prSet presAssocID="{3DCB1605-2C94-4FD3-B90B-146C8044C4AB}" presName="spaceRect" presStyleCnt="0"/>
      <dgm:spPr/>
    </dgm:pt>
    <dgm:pt modelId="{6AAB0646-A301-4B2D-B494-8B3CA28E73FE}" type="pres">
      <dgm:prSet presAssocID="{3DCB1605-2C94-4FD3-B90B-146C8044C4AB}" presName="parTx" presStyleLbl="revTx" presStyleIdx="0" presStyleCnt="7">
        <dgm:presLayoutVars>
          <dgm:chMax val="0"/>
          <dgm:chPref val="0"/>
        </dgm:presLayoutVars>
      </dgm:prSet>
      <dgm:spPr/>
    </dgm:pt>
    <dgm:pt modelId="{995AD1E0-9F5D-4333-A5D8-55DB685E93F4}" type="pres">
      <dgm:prSet presAssocID="{8C3DDDB1-D815-4940-AD56-80DBB88E439F}" presName="sibTrans" presStyleCnt="0"/>
      <dgm:spPr/>
    </dgm:pt>
    <dgm:pt modelId="{6D3C2FA2-84C8-47A2-A753-6B1ECE0C6CA9}" type="pres">
      <dgm:prSet presAssocID="{429F08D4-A85C-4AE8-96FD-D1686032DCC9}" presName="compNode" presStyleCnt="0"/>
      <dgm:spPr/>
    </dgm:pt>
    <dgm:pt modelId="{529DDEAC-371D-42AD-AF04-9B30F69F4138}" type="pres">
      <dgm:prSet presAssocID="{429F08D4-A85C-4AE8-96FD-D1686032DCC9}" presName="bgRect" presStyleLbl="bgShp" presStyleIdx="1" presStyleCnt="7"/>
      <dgm:spPr/>
    </dgm:pt>
    <dgm:pt modelId="{75893196-FCF4-464B-9DE6-90C6E9F9229A}" type="pres">
      <dgm:prSet presAssocID="{429F08D4-A85C-4AE8-96FD-D1686032DCC9}" presName="iconRect" presStyleLbl="node1" presStyleIdx="1" presStyleCnt="7"/>
      <dgm:spPr/>
    </dgm:pt>
    <dgm:pt modelId="{A49F1BF5-AB7E-43E5-BE58-AE86F02DDB1B}" type="pres">
      <dgm:prSet presAssocID="{429F08D4-A85C-4AE8-96FD-D1686032DCC9}" presName="spaceRect" presStyleCnt="0"/>
      <dgm:spPr/>
    </dgm:pt>
    <dgm:pt modelId="{EBB653D3-E48B-4448-90BE-CFB7A8178D55}" type="pres">
      <dgm:prSet presAssocID="{429F08D4-A85C-4AE8-96FD-D1686032DCC9}" presName="parTx" presStyleLbl="revTx" presStyleIdx="1" presStyleCnt="7">
        <dgm:presLayoutVars>
          <dgm:chMax val="0"/>
          <dgm:chPref val="0"/>
        </dgm:presLayoutVars>
      </dgm:prSet>
      <dgm:spPr/>
    </dgm:pt>
    <dgm:pt modelId="{5EB9E4C2-1D6B-4E92-8F33-96F90D793AC4}" type="pres">
      <dgm:prSet presAssocID="{1E0457FA-AA6F-4F00-9834-D2CFF1D678D4}" presName="sibTrans" presStyleCnt="0"/>
      <dgm:spPr/>
    </dgm:pt>
    <dgm:pt modelId="{FCEF0405-4E65-429B-A058-5762B99ED2AC}" type="pres">
      <dgm:prSet presAssocID="{E0DF273D-213D-438E-80DA-247AC75485A8}" presName="compNode" presStyleCnt="0"/>
      <dgm:spPr/>
    </dgm:pt>
    <dgm:pt modelId="{A1CFC95B-E3A5-41E9-B145-0D2D103C6F1E}" type="pres">
      <dgm:prSet presAssocID="{E0DF273D-213D-438E-80DA-247AC75485A8}" presName="bgRect" presStyleLbl="bgShp" presStyleIdx="2" presStyleCnt="7"/>
      <dgm:spPr/>
    </dgm:pt>
    <dgm:pt modelId="{63519FA1-A9EC-4FFB-B89A-E50A2F83C7DC}" type="pres">
      <dgm:prSet presAssocID="{E0DF273D-213D-438E-80DA-247AC75485A8}" presName="iconRect" presStyleLbl="node1" presStyleIdx="2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A6CA7CEB-6415-4711-97BA-A9768033A3CD}" type="pres">
      <dgm:prSet presAssocID="{E0DF273D-213D-438E-80DA-247AC75485A8}" presName="spaceRect" presStyleCnt="0"/>
      <dgm:spPr/>
    </dgm:pt>
    <dgm:pt modelId="{C90A8BDE-86A7-49F1-8842-512141AE3ED1}" type="pres">
      <dgm:prSet presAssocID="{E0DF273D-213D-438E-80DA-247AC75485A8}" presName="parTx" presStyleLbl="revTx" presStyleIdx="2" presStyleCnt="7">
        <dgm:presLayoutVars>
          <dgm:chMax val="0"/>
          <dgm:chPref val="0"/>
        </dgm:presLayoutVars>
      </dgm:prSet>
      <dgm:spPr/>
    </dgm:pt>
    <dgm:pt modelId="{938A52EA-3A1E-406B-B0CC-6D7C5E1107F5}" type="pres">
      <dgm:prSet presAssocID="{356F5ABD-E57C-4CDD-BAFE-52B9504271E9}" presName="sibTrans" presStyleCnt="0"/>
      <dgm:spPr/>
    </dgm:pt>
    <dgm:pt modelId="{86DFB3B0-AEEE-401F-BBE3-AF65F26D1F49}" type="pres">
      <dgm:prSet presAssocID="{82A249B4-33E4-4259-B0D8-BAB5E16D2ADE}" presName="compNode" presStyleCnt="0"/>
      <dgm:spPr/>
    </dgm:pt>
    <dgm:pt modelId="{BDC73574-A484-4CBF-97A7-922BB4951953}" type="pres">
      <dgm:prSet presAssocID="{82A249B4-33E4-4259-B0D8-BAB5E16D2ADE}" presName="bgRect" presStyleLbl="bgShp" presStyleIdx="3" presStyleCnt="7"/>
      <dgm:spPr/>
    </dgm:pt>
    <dgm:pt modelId="{FE9375E3-9B5D-4D55-8C40-B04074C12B1A}" type="pres">
      <dgm:prSet presAssocID="{82A249B4-33E4-4259-B0D8-BAB5E16D2ADE}" presName="iconRect" presStyleLbl="node1" presStyleIdx="3" presStyleCnt="7"/>
      <dgm:spPr/>
    </dgm:pt>
    <dgm:pt modelId="{077C58AD-5404-41BE-91C0-B3AB1B4FF353}" type="pres">
      <dgm:prSet presAssocID="{82A249B4-33E4-4259-B0D8-BAB5E16D2ADE}" presName="spaceRect" presStyleCnt="0"/>
      <dgm:spPr/>
    </dgm:pt>
    <dgm:pt modelId="{EBCAD3CF-A791-4282-BC1D-FF809DDD26D6}" type="pres">
      <dgm:prSet presAssocID="{82A249B4-33E4-4259-B0D8-BAB5E16D2ADE}" presName="parTx" presStyleLbl="revTx" presStyleIdx="3" presStyleCnt="7">
        <dgm:presLayoutVars>
          <dgm:chMax val="0"/>
          <dgm:chPref val="0"/>
        </dgm:presLayoutVars>
      </dgm:prSet>
      <dgm:spPr/>
    </dgm:pt>
    <dgm:pt modelId="{2B4BB6C1-33AE-4EDC-84F8-93AA16443AF2}" type="pres">
      <dgm:prSet presAssocID="{E6B58AED-1A65-44AB-B2BF-E3555885D1DE}" presName="sibTrans" presStyleCnt="0"/>
      <dgm:spPr/>
    </dgm:pt>
    <dgm:pt modelId="{20F30DEF-84BD-4687-9063-DD3343EC4A97}" type="pres">
      <dgm:prSet presAssocID="{4C5B7902-38E4-4E04-A85C-8CA78BE50403}" presName="compNode" presStyleCnt="0"/>
      <dgm:spPr/>
    </dgm:pt>
    <dgm:pt modelId="{674CC759-5DA6-400D-B2DF-AA1ED513A313}" type="pres">
      <dgm:prSet presAssocID="{4C5B7902-38E4-4E04-A85C-8CA78BE50403}" presName="bgRect" presStyleLbl="bgShp" presStyleIdx="4" presStyleCnt="7"/>
      <dgm:spPr/>
    </dgm:pt>
    <dgm:pt modelId="{205BB61F-3B3C-43CD-B899-2946BF696D2A}" type="pres">
      <dgm:prSet presAssocID="{4C5B7902-38E4-4E04-A85C-8CA78BE50403}" presName="iconRect" presStyleLbl="node1" presStyleIdx="4" presStyleCnt="7"/>
      <dgm:spPr/>
    </dgm:pt>
    <dgm:pt modelId="{DE1E85FC-0253-4850-9643-F8D7D36FAFCA}" type="pres">
      <dgm:prSet presAssocID="{4C5B7902-38E4-4E04-A85C-8CA78BE50403}" presName="spaceRect" presStyleCnt="0"/>
      <dgm:spPr/>
    </dgm:pt>
    <dgm:pt modelId="{F23F8923-3DCB-4C4D-AE5F-EEAC6238509F}" type="pres">
      <dgm:prSet presAssocID="{4C5B7902-38E4-4E04-A85C-8CA78BE50403}" presName="parTx" presStyleLbl="revTx" presStyleIdx="4" presStyleCnt="7">
        <dgm:presLayoutVars>
          <dgm:chMax val="0"/>
          <dgm:chPref val="0"/>
        </dgm:presLayoutVars>
      </dgm:prSet>
      <dgm:spPr/>
    </dgm:pt>
    <dgm:pt modelId="{F8F043C1-67BD-4A00-BCD0-D0D2EFEB74FF}" type="pres">
      <dgm:prSet presAssocID="{6203A14F-965D-4499-AD89-6A77DA16FA12}" presName="sibTrans" presStyleCnt="0"/>
      <dgm:spPr/>
    </dgm:pt>
    <dgm:pt modelId="{1B7B637A-21CC-4475-9CF7-54AF7F61F5F7}" type="pres">
      <dgm:prSet presAssocID="{EC2EE97E-0B8A-49BD-9AE6-A1ACF0914D79}" presName="compNode" presStyleCnt="0"/>
      <dgm:spPr/>
    </dgm:pt>
    <dgm:pt modelId="{16CAE6E7-687B-4A6E-A3B7-0017C4F71470}" type="pres">
      <dgm:prSet presAssocID="{EC2EE97E-0B8A-49BD-9AE6-A1ACF0914D79}" presName="bgRect" presStyleLbl="bgShp" presStyleIdx="5" presStyleCnt="7"/>
      <dgm:spPr/>
    </dgm:pt>
    <dgm:pt modelId="{E57FA138-9BFD-49DA-AB7F-4D066B4A83C1}" type="pres">
      <dgm:prSet presAssocID="{EC2EE97E-0B8A-49BD-9AE6-A1ACF0914D79}" presName="iconRect" presStyleLbl="node1" presStyleIdx="5" presStyleCnt="7"/>
      <dgm:spPr/>
    </dgm:pt>
    <dgm:pt modelId="{D9FE2972-4866-45EF-A1C4-6075DDC7AC94}" type="pres">
      <dgm:prSet presAssocID="{EC2EE97E-0B8A-49BD-9AE6-A1ACF0914D79}" presName="spaceRect" presStyleCnt="0"/>
      <dgm:spPr/>
    </dgm:pt>
    <dgm:pt modelId="{D9BEAFC9-938A-44E4-BFA8-11D73C80AAD1}" type="pres">
      <dgm:prSet presAssocID="{EC2EE97E-0B8A-49BD-9AE6-A1ACF0914D79}" presName="parTx" presStyleLbl="revTx" presStyleIdx="5" presStyleCnt="7">
        <dgm:presLayoutVars>
          <dgm:chMax val="0"/>
          <dgm:chPref val="0"/>
        </dgm:presLayoutVars>
      </dgm:prSet>
      <dgm:spPr/>
    </dgm:pt>
    <dgm:pt modelId="{B6B2886F-7FE7-42D0-8128-76B7538E5692}" type="pres">
      <dgm:prSet presAssocID="{CC40A878-4D8A-414D-97C5-E17DE3E4F814}" presName="sibTrans" presStyleCnt="0"/>
      <dgm:spPr/>
    </dgm:pt>
    <dgm:pt modelId="{7B6EFCE0-9F2B-4C1E-93A3-4808E6612D1E}" type="pres">
      <dgm:prSet presAssocID="{E591D4C3-C42A-4AAD-BB4C-EE7CE27818B0}" presName="compNode" presStyleCnt="0"/>
      <dgm:spPr/>
    </dgm:pt>
    <dgm:pt modelId="{ABB170B0-5722-4378-BA77-AF88DA9AAC4E}" type="pres">
      <dgm:prSet presAssocID="{E591D4C3-C42A-4AAD-BB4C-EE7CE27818B0}" presName="bgRect" presStyleLbl="bgShp" presStyleIdx="6" presStyleCnt="7"/>
      <dgm:spPr/>
    </dgm:pt>
    <dgm:pt modelId="{9F67AA1A-53F2-409E-A454-2115228D0F70}" type="pres">
      <dgm:prSet presAssocID="{E591D4C3-C42A-4AAD-BB4C-EE7CE27818B0}" presName="iconRect" presStyleLbl="node1" presStyleIdx="6" presStyleCnt="7"/>
      <dgm:spPr/>
    </dgm:pt>
    <dgm:pt modelId="{8956018C-D546-4E74-9580-5254BDA9758E}" type="pres">
      <dgm:prSet presAssocID="{E591D4C3-C42A-4AAD-BB4C-EE7CE27818B0}" presName="spaceRect" presStyleCnt="0"/>
      <dgm:spPr/>
    </dgm:pt>
    <dgm:pt modelId="{654743AF-5098-432C-B0AF-3A713EBE5C5C}" type="pres">
      <dgm:prSet presAssocID="{E591D4C3-C42A-4AAD-BB4C-EE7CE27818B0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6454B301-A2A7-4CC3-A630-F264A22497EC}" type="presOf" srcId="{3DCB1605-2C94-4FD3-B90B-146C8044C4AB}" destId="{6AAB0646-A301-4B2D-B494-8B3CA28E73FE}" srcOrd="0" destOrd="0" presId="urn:microsoft.com/office/officeart/2018/2/layout/IconVerticalSolidList"/>
    <dgm:cxn modelId="{AC7F1D0B-A2BD-4621-BB15-9578D1D9C15E}" srcId="{44FD5993-38AF-423D-8734-927FD2874D51}" destId="{EC2EE97E-0B8A-49BD-9AE6-A1ACF0914D79}" srcOrd="5" destOrd="0" parTransId="{42725F60-2793-4268-A8A0-9CA9EA3DF4F0}" sibTransId="{CC40A878-4D8A-414D-97C5-E17DE3E4F814}"/>
    <dgm:cxn modelId="{78663011-E68E-43B6-9450-7F8517A8A1C6}" type="presOf" srcId="{EC2EE97E-0B8A-49BD-9AE6-A1ACF0914D79}" destId="{D9BEAFC9-938A-44E4-BFA8-11D73C80AAD1}" srcOrd="0" destOrd="0" presId="urn:microsoft.com/office/officeart/2018/2/layout/IconVerticalSolidList"/>
    <dgm:cxn modelId="{58AAC111-6A16-42A5-9155-66CE77331A80}" type="presOf" srcId="{44FD5993-38AF-423D-8734-927FD2874D51}" destId="{1957ECD1-5686-4444-9D11-65303F1AE5AC}" srcOrd="0" destOrd="0" presId="urn:microsoft.com/office/officeart/2018/2/layout/IconVerticalSolidList"/>
    <dgm:cxn modelId="{1BBF3731-614D-4605-BAA6-AD99530B2779}" srcId="{44FD5993-38AF-423D-8734-927FD2874D51}" destId="{E591D4C3-C42A-4AAD-BB4C-EE7CE27818B0}" srcOrd="6" destOrd="0" parTransId="{FED888B8-BAFB-4030-BAF6-982BF63B55A6}" sibTransId="{834E4509-321A-4E46-BE03-368533A28A09}"/>
    <dgm:cxn modelId="{FFD89536-0D16-413F-9C6E-AD3A908B9E9A}" type="presOf" srcId="{82A249B4-33E4-4259-B0D8-BAB5E16D2ADE}" destId="{EBCAD3CF-A791-4282-BC1D-FF809DDD26D6}" srcOrd="0" destOrd="0" presId="urn:microsoft.com/office/officeart/2018/2/layout/IconVerticalSolidList"/>
    <dgm:cxn modelId="{7A5E2E5F-A1C6-426C-AC92-3A359AA1F646}" srcId="{44FD5993-38AF-423D-8734-927FD2874D51}" destId="{4C5B7902-38E4-4E04-A85C-8CA78BE50403}" srcOrd="4" destOrd="0" parTransId="{D8DE51E6-D76B-442B-96B6-784F265F9FAA}" sibTransId="{6203A14F-965D-4499-AD89-6A77DA16FA12}"/>
    <dgm:cxn modelId="{F6979A61-BEFE-48D9-A2F3-A3B5D0DE99E5}" srcId="{44FD5993-38AF-423D-8734-927FD2874D51}" destId="{82A249B4-33E4-4259-B0D8-BAB5E16D2ADE}" srcOrd="3" destOrd="0" parTransId="{D06FE879-8342-49DA-B9A4-63CA8E3B2B4E}" sibTransId="{E6B58AED-1A65-44AB-B2BF-E3555885D1DE}"/>
    <dgm:cxn modelId="{12B847A4-31F6-4D8B-905F-EE91EFA0B56C}" type="presOf" srcId="{E591D4C3-C42A-4AAD-BB4C-EE7CE27818B0}" destId="{654743AF-5098-432C-B0AF-3A713EBE5C5C}" srcOrd="0" destOrd="0" presId="urn:microsoft.com/office/officeart/2018/2/layout/IconVerticalSolidList"/>
    <dgm:cxn modelId="{6889E3A5-09ED-4E19-B97E-A4B154920CDA}" type="presOf" srcId="{429F08D4-A85C-4AE8-96FD-D1686032DCC9}" destId="{EBB653D3-E48B-4448-90BE-CFB7A8178D55}" srcOrd="0" destOrd="0" presId="urn:microsoft.com/office/officeart/2018/2/layout/IconVerticalSolidList"/>
    <dgm:cxn modelId="{71BAB2AB-DD51-467A-ADFA-BA5C3B5BD1EB}" srcId="{44FD5993-38AF-423D-8734-927FD2874D51}" destId="{E0DF273D-213D-438E-80DA-247AC75485A8}" srcOrd="2" destOrd="0" parTransId="{5CA698A8-D5A9-4D1C-9188-96C3C34076B3}" sibTransId="{356F5ABD-E57C-4CDD-BAFE-52B9504271E9}"/>
    <dgm:cxn modelId="{A66C2BC5-45F0-4647-9618-117D63D6FD43}" srcId="{44FD5993-38AF-423D-8734-927FD2874D51}" destId="{3DCB1605-2C94-4FD3-B90B-146C8044C4AB}" srcOrd="0" destOrd="0" parTransId="{543FAA2E-6552-4C30-82D2-914886CDF142}" sibTransId="{8C3DDDB1-D815-4940-AD56-80DBB88E439F}"/>
    <dgm:cxn modelId="{1E3A3EC9-0C64-4FA1-AFA2-CAEDF70470FF}" type="presOf" srcId="{E0DF273D-213D-438E-80DA-247AC75485A8}" destId="{C90A8BDE-86A7-49F1-8842-512141AE3ED1}" srcOrd="0" destOrd="0" presId="urn:microsoft.com/office/officeart/2018/2/layout/IconVerticalSolidList"/>
    <dgm:cxn modelId="{6C43F9D1-D826-4B08-BA5E-AC880F3017F1}" srcId="{44FD5993-38AF-423D-8734-927FD2874D51}" destId="{429F08D4-A85C-4AE8-96FD-D1686032DCC9}" srcOrd="1" destOrd="0" parTransId="{CFB2A35C-C60E-45C0-898C-A1A7E0B70F9F}" sibTransId="{1E0457FA-AA6F-4F00-9834-D2CFF1D678D4}"/>
    <dgm:cxn modelId="{45D95DEA-A0EA-4440-BBE3-E464FBE8A3E4}" type="presOf" srcId="{4C5B7902-38E4-4E04-A85C-8CA78BE50403}" destId="{F23F8923-3DCB-4C4D-AE5F-EEAC6238509F}" srcOrd="0" destOrd="0" presId="urn:microsoft.com/office/officeart/2018/2/layout/IconVerticalSolidList"/>
    <dgm:cxn modelId="{3D282CF1-FC27-4399-8B30-74E3AEB528BF}" type="presParOf" srcId="{1957ECD1-5686-4444-9D11-65303F1AE5AC}" destId="{F673035F-828D-4F54-BA17-C9DFF871754E}" srcOrd="0" destOrd="0" presId="urn:microsoft.com/office/officeart/2018/2/layout/IconVerticalSolidList"/>
    <dgm:cxn modelId="{DD1E63CE-BF7F-40FB-AE3A-8DB995F33998}" type="presParOf" srcId="{F673035F-828D-4F54-BA17-C9DFF871754E}" destId="{7DECE538-CDDD-4323-AF0B-A7D0D7205220}" srcOrd="0" destOrd="0" presId="urn:microsoft.com/office/officeart/2018/2/layout/IconVerticalSolidList"/>
    <dgm:cxn modelId="{B5429545-5DC9-48D9-9336-ECD67D5EF0F9}" type="presParOf" srcId="{F673035F-828D-4F54-BA17-C9DFF871754E}" destId="{0560C4EB-28C9-4A38-B938-BCFCEA2EC32E}" srcOrd="1" destOrd="0" presId="urn:microsoft.com/office/officeart/2018/2/layout/IconVerticalSolidList"/>
    <dgm:cxn modelId="{F7472428-147C-4FAE-91F5-7E7B888327CA}" type="presParOf" srcId="{F673035F-828D-4F54-BA17-C9DFF871754E}" destId="{8102DF94-C8DB-46F6-A38B-4C6AE6456D07}" srcOrd="2" destOrd="0" presId="urn:microsoft.com/office/officeart/2018/2/layout/IconVerticalSolidList"/>
    <dgm:cxn modelId="{8BB65DF9-38F9-4BF1-BBB7-CC0FFEA2A410}" type="presParOf" srcId="{F673035F-828D-4F54-BA17-C9DFF871754E}" destId="{6AAB0646-A301-4B2D-B494-8B3CA28E73FE}" srcOrd="3" destOrd="0" presId="urn:microsoft.com/office/officeart/2018/2/layout/IconVerticalSolidList"/>
    <dgm:cxn modelId="{83087348-86DC-4915-BC69-6175AEE089BD}" type="presParOf" srcId="{1957ECD1-5686-4444-9D11-65303F1AE5AC}" destId="{995AD1E0-9F5D-4333-A5D8-55DB685E93F4}" srcOrd="1" destOrd="0" presId="urn:microsoft.com/office/officeart/2018/2/layout/IconVerticalSolidList"/>
    <dgm:cxn modelId="{00175DB8-C043-4058-BD02-4DF464446C93}" type="presParOf" srcId="{1957ECD1-5686-4444-9D11-65303F1AE5AC}" destId="{6D3C2FA2-84C8-47A2-A753-6B1ECE0C6CA9}" srcOrd="2" destOrd="0" presId="urn:microsoft.com/office/officeart/2018/2/layout/IconVerticalSolidList"/>
    <dgm:cxn modelId="{2E2BDBC3-ED84-45C6-B59E-9186EBB64F49}" type="presParOf" srcId="{6D3C2FA2-84C8-47A2-A753-6B1ECE0C6CA9}" destId="{529DDEAC-371D-42AD-AF04-9B30F69F4138}" srcOrd="0" destOrd="0" presId="urn:microsoft.com/office/officeart/2018/2/layout/IconVerticalSolidList"/>
    <dgm:cxn modelId="{6C2B073D-D828-46AB-90F6-1C49A2E05664}" type="presParOf" srcId="{6D3C2FA2-84C8-47A2-A753-6B1ECE0C6CA9}" destId="{75893196-FCF4-464B-9DE6-90C6E9F9229A}" srcOrd="1" destOrd="0" presId="urn:microsoft.com/office/officeart/2018/2/layout/IconVerticalSolidList"/>
    <dgm:cxn modelId="{9EC91874-8B5C-4A9C-BF1F-29F1C32BFD2F}" type="presParOf" srcId="{6D3C2FA2-84C8-47A2-A753-6B1ECE0C6CA9}" destId="{A49F1BF5-AB7E-43E5-BE58-AE86F02DDB1B}" srcOrd="2" destOrd="0" presId="urn:microsoft.com/office/officeart/2018/2/layout/IconVerticalSolidList"/>
    <dgm:cxn modelId="{8687603E-72A0-47DC-871A-E732AF1A8196}" type="presParOf" srcId="{6D3C2FA2-84C8-47A2-A753-6B1ECE0C6CA9}" destId="{EBB653D3-E48B-4448-90BE-CFB7A8178D55}" srcOrd="3" destOrd="0" presId="urn:microsoft.com/office/officeart/2018/2/layout/IconVerticalSolidList"/>
    <dgm:cxn modelId="{D6B94FAD-706B-4B96-AA8C-ECAC3F66C83A}" type="presParOf" srcId="{1957ECD1-5686-4444-9D11-65303F1AE5AC}" destId="{5EB9E4C2-1D6B-4E92-8F33-96F90D793AC4}" srcOrd="3" destOrd="0" presId="urn:microsoft.com/office/officeart/2018/2/layout/IconVerticalSolidList"/>
    <dgm:cxn modelId="{3194478A-7617-40BF-8EF8-90361A37F170}" type="presParOf" srcId="{1957ECD1-5686-4444-9D11-65303F1AE5AC}" destId="{FCEF0405-4E65-429B-A058-5762B99ED2AC}" srcOrd="4" destOrd="0" presId="urn:microsoft.com/office/officeart/2018/2/layout/IconVerticalSolidList"/>
    <dgm:cxn modelId="{D4118BA1-4C23-4E98-A0A1-D096CCD1EB7C}" type="presParOf" srcId="{FCEF0405-4E65-429B-A058-5762B99ED2AC}" destId="{A1CFC95B-E3A5-41E9-B145-0D2D103C6F1E}" srcOrd="0" destOrd="0" presId="urn:microsoft.com/office/officeart/2018/2/layout/IconVerticalSolidList"/>
    <dgm:cxn modelId="{BD67CC40-EF91-40B5-A67D-65498C64BC22}" type="presParOf" srcId="{FCEF0405-4E65-429B-A058-5762B99ED2AC}" destId="{63519FA1-A9EC-4FFB-B89A-E50A2F83C7DC}" srcOrd="1" destOrd="0" presId="urn:microsoft.com/office/officeart/2018/2/layout/IconVerticalSolidList"/>
    <dgm:cxn modelId="{1AD59434-A595-4F29-A00C-4403D0F6EF8A}" type="presParOf" srcId="{FCEF0405-4E65-429B-A058-5762B99ED2AC}" destId="{A6CA7CEB-6415-4711-97BA-A9768033A3CD}" srcOrd="2" destOrd="0" presId="urn:microsoft.com/office/officeart/2018/2/layout/IconVerticalSolidList"/>
    <dgm:cxn modelId="{A881C303-7A80-450B-A330-2311978AC4A0}" type="presParOf" srcId="{FCEF0405-4E65-429B-A058-5762B99ED2AC}" destId="{C90A8BDE-86A7-49F1-8842-512141AE3ED1}" srcOrd="3" destOrd="0" presId="urn:microsoft.com/office/officeart/2018/2/layout/IconVerticalSolidList"/>
    <dgm:cxn modelId="{744C2FDA-D449-45E3-AE98-FE067EDEE4B0}" type="presParOf" srcId="{1957ECD1-5686-4444-9D11-65303F1AE5AC}" destId="{938A52EA-3A1E-406B-B0CC-6D7C5E1107F5}" srcOrd="5" destOrd="0" presId="urn:microsoft.com/office/officeart/2018/2/layout/IconVerticalSolidList"/>
    <dgm:cxn modelId="{2B4994DF-7F38-4BD9-8F32-6E3D6F407E6F}" type="presParOf" srcId="{1957ECD1-5686-4444-9D11-65303F1AE5AC}" destId="{86DFB3B0-AEEE-401F-BBE3-AF65F26D1F49}" srcOrd="6" destOrd="0" presId="urn:microsoft.com/office/officeart/2018/2/layout/IconVerticalSolidList"/>
    <dgm:cxn modelId="{7390E694-41CE-47AF-98DA-083BCD60B7D5}" type="presParOf" srcId="{86DFB3B0-AEEE-401F-BBE3-AF65F26D1F49}" destId="{BDC73574-A484-4CBF-97A7-922BB4951953}" srcOrd="0" destOrd="0" presId="urn:microsoft.com/office/officeart/2018/2/layout/IconVerticalSolidList"/>
    <dgm:cxn modelId="{D300720D-521E-4F8D-A642-CAC49BAB7338}" type="presParOf" srcId="{86DFB3B0-AEEE-401F-BBE3-AF65F26D1F49}" destId="{FE9375E3-9B5D-4D55-8C40-B04074C12B1A}" srcOrd="1" destOrd="0" presId="urn:microsoft.com/office/officeart/2018/2/layout/IconVerticalSolidList"/>
    <dgm:cxn modelId="{D826FFA9-6FF9-4AB7-99F3-C8BE1602916E}" type="presParOf" srcId="{86DFB3B0-AEEE-401F-BBE3-AF65F26D1F49}" destId="{077C58AD-5404-41BE-91C0-B3AB1B4FF353}" srcOrd="2" destOrd="0" presId="urn:microsoft.com/office/officeart/2018/2/layout/IconVerticalSolidList"/>
    <dgm:cxn modelId="{6824E457-95F8-4396-BFF4-1180B7E0F19F}" type="presParOf" srcId="{86DFB3B0-AEEE-401F-BBE3-AF65F26D1F49}" destId="{EBCAD3CF-A791-4282-BC1D-FF809DDD26D6}" srcOrd="3" destOrd="0" presId="urn:microsoft.com/office/officeart/2018/2/layout/IconVerticalSolidList"/>
    <dgm:cxn modelId="{F045B011-F029-4359-9F8F-B5C90FAE0C3D}" type="presParOf" srcId="{1957ECD1-5686-4444-9D11-65303F1AE5AC}" destId="{2B4BB6C1-33AE-4EDC-84F8-93AA16443AF2}" srcOrd="7" destOrd="0" presId="urn:microsoft.com/office/officeart/2018/2/layout/IconVerticalSolidList"/>
    <dgm:cxn modelId="{D2A29C56-C649-45B0-A409-DBFB069E15B7}" type="presParOf" srcId="{1957ECD1-5686-4444-9D11-65303F1AE5AC}" destId="{20F30DEF-84BD-4687-9063-DD3343EC4A97}" srcOrd="8" destOrd="0" presId="urn:microsoft.com/office/officeart/2018/2/layout/IconVerticalSolidList"/>
    <dgm:cxn modelId="{A131A7A6-E87E-4318-9729-1A2E43DCFC27}" type="presParOf" srcId="{20F30DEF-84BD-4687-9063-DD3343EC4A97}" destId="{674CC759-5DA6-400D-B2DF-AA1ED513A313}" srcOrd="0" destOrd="0" presId="urn:microsoft.com/office/officeart/2018/2/layout/IconVerticalSolidList"/>
    <dgm:cxn modelId="{ED851D2A-8F36-4035-AAAD-A369B9608F64}" type="presParOf" srcId="{20F30DEF-84BD-4687-9063-DD3343EC4A97}" destId="{205BB61F-3B3C-43CD-B899-2946BF696D2A}" srcOrd="1" destOrd="0" presId="urn:microsoft.com/office/officeart/2018/2/layout/IconVerticalSolidList"/>
    <dgm:cxn modelId="{A6E52636-3FCC-4E6A-AD5E-B13FDBDD4A35}" type="presParOf" srcId="{20F30DEF-84BD-4687-9063-DD3343EC4A97}" destId="{DE1E85FC-0253-4850-9643-F8D7D36FAFCA}" srcOrd="2" destOrd="0" presId="urn:microsoft.com/office/officeart/2018/2/layout/IconVerticalSolidList"/>
    <dgm:cxn modelId="{0A8BFDB8-8D3A-4403-A755-D13B05F8F310}" type="presParOf" srcId="{20F30DEF-84BD-4687-9063-DD3343EC4A97}" destId="{F23F8923-3DCB-4C4D-AE5F-EEAC6238509F}" srcOrd="3" destOrd="0" presId="urn:microsoft.com/office/officeart/2018/2/layout/IconVerticalSolidList"/>
    <dgm:cxn modelId="{132B1DEC-1DB9-446E-AA76-2C6CEBD120E5}" type="presParOf" srcId="{1957ECD1-5686-4444-9D11-65303F1AE5AC}" destId="{F8F043C1-67BD-4A00-BCD0-D0D2EFEB74FF}" srcOrd="9" destOrd="0" presId="urn:microsoft.com/office/officeart/2018/2/layout/IconVerticalSolidList"/>
    <dgm:cxn modelId="{939964FB-C199-48FA-B63E-1A589F108C8E}" type="presParOf" srcId="{1957ECD1-5686-4444-9D11-65303F1AE5AC}" destId="{1B7B637A-21CC-4475-9CF7-54AF7F61F5F7}" srcOrd="10" destOrd="0" presId="urn:microsoft.com/office/officeart/2018/2/layout/IconVerticalSolidList"/>
    <dgm:cxn modelId="{6076B712-955C-4A62-8BB8-B52BB186000E}" type="presParOf" srcId="{1B7B637A-21CC-4475-9CF7-54AF7F61F5F7}" destId="{16CAE6E7-687B-4A6E-A3B7-0017C4F71470}" srcOrd="0" destOrd="0" presId="urn:microsoft.com/office/officeart/2018/2/layout/IconVerticalSolidList"/>
    <dgm:cxn modelId="{1C6CE96E-C0DA-49B0-9AA9-3C90B5CBCDB1}" type="presParOf" srcId="{1B7B637A-21CC-4475-9CF7-54AF7F61F5F7}" destId="{E57FA138-9BFD-49DA-AB7F-4D066B4A83C1}" srcOrd="1" destOrd="0" presId="urn:microsoft.com/office/officeart/2018/2/layout/IconVerticalSolidList"/>
    <dgm:cxn modelId="{8098D967-E5FD-480B-822A-319C3D2B9A5F}" type="presParOf" srcId="{1B7B637A-21CC-4475-9CF7-54AF7F61F5F7}" destId="{D9FE2972-4866-45EF-A1C4-6075DDC7AC94}" srcOrd="2" destOrd="0" presId="urn:microsoft.com/office/officeart/2018/2/layout/IconVerticalSolidList"/>
    <dgm:cxn modelId="{DD606701-1954-46D3-B84F-27193D4AC173}" type="presParOf" srcId="{1B7B637A-21CC-4475-9CF7-54AF7F61F5F7}" destId="{D9BEAFC9-938A-44E4-BFA8-11D73C80AAD1}" srcOrd="3" destOrd="0" presId="urn:microsoft.com/office/officeart/2018/2/layout/IconVerticalSolidList"/>
    <dgm:cxn modelId="{BBD4299A-ACDD-4766-8074-B523AF12635C}" type="presParOf" srcId="{1957ECD1-5686-4444-9D11-65303F1AE5AC}" destId="{B6B2886F-7FE7-42D0-8128-76B7538E5692}" srcOrd="11" destOrd="0" presId="urn:microsoft.com/office/officeart/2018/2/layout/IconVerticalSolidList"/>
    <dgm:cxn modelId="{A6DE530B-8FF8-4532-BE01-4CBA8E7A0B99}" type="presParOf" srcId="{1957ECD1-5686-4444-9D11-65303F1AE5AC}" destId="{7B6EFCE0-9F2B-4C1E-93A3-4808E6612D1E}" srcOrd="12" destOrd="0" presId="urn:microsoft.com/office/officeart/2018/2/layout/IconVerticalSolidList"/>
    <dgm:cxn modelId="{48F34226-8FF9-44B1-B03C-9A0D8B0F2589}" type="presParOf" srcId="{7B6EFCE0-9F2B-4C1E-93A3-4808E6612D1E}" destId="{ABB170B0-5722-4378-BA77-AF88DA9AAC4E}" srcOrd="0" destOrd="0" presId="urn:microsoft.com/office/officeart/2018/2/layout/IconVerticalSolidList"/>
    <dgm:cxn modelId="{41B95CB7-15BC-4433-A579-C464615BA751}" type="presParOf" srcId="{7B6EFCE0-9F2B-4C1E-93A3-4808E6612D1E}" destId="{9F67AA1A-53F2-409E-A454-2115228D0F70}" srcOrd="1" destOrd="0" presId="urn:microsoft.com/office/officeart/2018/2/layout/IconVerticalSolidList"/>
    <dgm:cxn modelId="{9017F117-50FE-438D-BA15-63FA6F37D8EA}" type="presParOf" srcId="{7B6EFCE0-9F2B-4C1E-93A3-4808E6612D1E}" destId="{8956018C-D546-4E74-9580-5254BDA9758E}" srcOrd="2" destOrd="0" presId="urn:microsoft.com/office/officeart/2018/2/layout/IconVerticalSolidList"/>
    <dgm:cxn modelId="{2D409E9D-F859-4352-9B7D-917A94ED5EB4}" type="presParOf" srcId="{7B6EFCE0-9F2B-4C1E-93A3-4808E6612D1E}" destId="{654743AF-5098-432C-B0AF-3A713EBE5C5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32EC21-6413-4050-8F3B-976B5CA91BC3}">
      <dsp:nvSpPr>
        <dsp:cNvPr id="0" name=""/>
        <dsp:cNvSpPr/>
      </dsp:nvSpPr>
      <dsp:spPr>
        <a:xfrm>
          <a:off x="2621240" y="7033"/>
          <a:ext cx="1749937" cy="1749937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D15AB2-BB98-44D9-92F8-ED559615801B}">
      <dsp:nvSpPr>
        <dsp:cNvPr id="0" name=""/>
        <dsp:cNvSpPr/>
      </dsp:nvSpPr>
      <dsp:spPr>
        <a:xfrm>
          <a:off x="2994178" y="379971"/>
          <a:ext cx="1004062" cy="10040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A87F30-700C-4166-BCFA-03DE2ABECEC5}">
      <dsp:nvSpPr>
        <dsp:cNvPr id="0" name=""/>
        <dsp:cNvSpPr/>
      </dsp:nvSpPr>
      <dsp:spPr>
        <a:xfrm>
          <a:off x="2061834" y="2302033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600" kern="1200" dirty="0"/>
            <a:t>Summary of Water Year 2019</a:t>
          </a:r>
        </a:p>
      </dsp:txBody>
      <dsp:txXfrm>
        <a:off x="2061834" y="2302033"/>
        <a:ext cx="2868750" cy="720000"/>
      </dsp:txXfrm>
    </dsp:sp>
    <dsp:sp modelId="{DE52BFBF-0235-4FEE-9D2C-8212151C0E80}">
      <dsp:nvSpPr>
        <dsp:cNvPr id="0" name=""/>
        <dsp:cNvSpPr/>
      </dsp:nvSpPr>
      <dsp:spPr>
        <a:xfrm>
          <a:off x="5992021" y="7033"/>
          <a:ext cx="1749937" cy="1749937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C9866A-C130-42CE-A47A-8A66174024DA}">
      <dsp:nvSpPr>
        <dsp:cNvPr id="0" name=""/>
        <dsp:cNvSpPr/>
      </dsp:nvSpPr>
      <dsp:spPr>
        <a:xfrm>
          <a:off x="6364959" y="379971"/>
          <a:ext cx="1004062" cy="10040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7ED55C-2F00-4A61-B24E-AB83E050BC54}">
      <dsp:nvSpPr>
        <dsp:cNvPr id="0" name=""/>
        <dsp:cNvSpPr/>
      </dsp:nvSpPr>
      <dsp:spPr>
        <a:xfrm>
          <a:off x="5432615" y="2302033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600" kern="1200" dirty="0"/>
            <a:t>UCRC</a:t>
          </a:r>
          <a:r>
            <a:rPr lang="en-US" sz="2600" kern="1200" baseline="0" dirty="0"/>
            <a:t> Staff Activities</a:t>
          </a:r>
          <a:endParaRPr lang="en-US" sz="2600" kern="1200" dirty="0"/>
        </a:p>
      </dsp:txBody>
      <dsp:txXfrm>
        <a:off x="5432615" y="2302033"/>
        <a:ext cx="28687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21BA6E-D8DC-4F01-8C46-1537E115E03B}">
      <dsp:nvSpPr>
        <dsp:cNvPr id="0" name=""/>
        <dsp:cNvSpPr/>
      </dsp:nvSpPr>
      <dsp:spPr>
        <a:xfrm>
          <a:off x="0" y="32547"/>
          <a:ext cx="6956701" cy="79995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baseline="0" dirty="0"/>
            <a:t>WY2019 estimated natural flow at Lee Ferry =   18MAF</a:t>
          </a:r>
          <a:endParaRPr lang="en-US" sz="2200" kern="1200" dirty="0"/>
        </a:p>
      </dsp:txBody>
      <dsp:txXfrm>
        <a:off x="39050" y="71597"/>
        <a:ext cx="6878601" cy="721850"/>
      </dsp:txXfrm>
    </dsp:sp>
    <dsp:sp modelId="{A0A0DE85-C5F0-426D-9250-2F99DFCAFCC4}">
      <dsp:nvSpPr>
        <dsp:cNvPr id="0" name=""/>
        <dsp:cNvSpPr/>
      </dsp:nvSpPr>
      <dsp:spPr>
        <a:xfrm>
          <a:off x="0" y="895858"/>
          <a:ext cx="6956701" cy="799950"/>
        </a:xfrm>
        <a:prstGeom prst="roundRect">
          <a:avLst/>
        </a:prstGeom>
        <a:gradFill rotWithShape="0">
          <a:gsLst>
            <a:gs pos="0">
              <a:schemeClr val="accent2">
                <a:hueOff val="-472189"/>
                <a:satOff val="-4306"/>
                <a:lumOff val="-784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472189"/>
                <a:satOff val="-4306"/>
                <a:lumOff val="-784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472189"/>
                <a:satOff val="-4306"/>
                <a:lumOff val="-784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baseline="0" dirty="0"/>
            <a:t>Long-term average natural flow at Lee Ferry = 14.6 MAF (period of record:  1896-2019)</a:t>
          </a:r>
          <a:endParaRPr lang="en-US" sz="2200" kern="1200" dirty="0"/>
        </a:p>
      </dsp:txBody>
      <dsp:txXfrm>
        <a:off x="39050" y="934908"/>
        <a:ext cx="6878601" cy="721850"/>
      </dsp:txXfrm>
    </dsp:sp>
    <dsp:sp modelId="{DFEBA624-98D2-44CC-A882-CB750001E4C3}">
      <dsp:nvSpPr>
        <dsp:cNvPr id="0" name=""/>
        <dsp:cNvSpPr/>
      </dsp:nvSpPr>
      <dsp:spPr>
        <a:xfrm>
          <a:off x="0" y="1759169"/>
          <a:ext cx="6956701" cy="799950"/>
        </a:xfrm>
        <a:prstGeom prst="roundRect">
          <a:avLst/>
        </a:prstGeom>
        <a:gradFill rotWithShape="0">
          <a:gsLst>
            <a:gs pos="0">
              <a:schemeClr val="accent2">
                <a:hueOff val="-944377"/>
                <a:satOff val="-8612"/>
                <a:lumOff val="-1569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944377"/>
                <a:satOff val="-8612"/>
                <a:lumOff val="-1569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944377"/>
                <a:satOff val="-8612"/>
                <a:lumOff val="-1569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baseline="0" dirty="0"/>
            <a:t>WY2019 historical flow volume at Lee Ferry = 9,264,105 AF</a:t>
          </a:r>
          <a:endParaRPr lang="en-US" sz="2200" kern="1200" dirty="0"/>
        </a:p>
      </dsp:txBody>
      <dsp:txXfrm>
        <a:off x="39050" y="1798219"/>
        <a:ext cx="6878601" cy="721850"/>
      </dsp:txXfrm>
    </dsp:sp>
    <dsp:sp modelId="{E3D0FBE1-F89B-4B43-BC1F-300252A032F4}">
      <dsp:nvSpPr>
        <dsp:cNvPr id="0" name=""/>
        <dsp:cNvSpPr/>
      </dsp:nvSpPr>
      <dsp:spPr>
        <a:xfrm>
          <a:off x="0" y="2622480"/>
          <a:ext cx="6956701" cy="799950"/>
        </a:xfrm>
        <a:prstGeom prst="roundRect">
          <a:avLst/>
        </a:prstGeom>
        <a:gradFill rotWithShape="0">
          <a:gsLst>
            <a:gs pos="0">
              <a:schemeClr val="accent2">
                <a:hueOff val="-1416566"/>
                <a:satOff val="-12919"/>
                <a:lumOff val="-2353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1416566"/>
                <a:satOff val="-12919"/>
                <a:lumOff val="-2353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1416566"/>
                <a:satOff val="-12919"/>
                <a:lumOff val="-2353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baseline="0" dirty="0"/>
            <a:t>10 -year running total flow past Lee Ferry = 92,981,000 AF</a:t>
          </a:r>
          <a:endParaRPr lang="en-US" sz="2200" kern="1200" dirty="0"/>
        </a:p>
      </dsp:txBody>
      <dsp:txXfrm>
        <a:off x="39050" y="2661530"/>
        <a:ext cx="6878601" cy="721850"/>
      </dsp:txXfrm>
    </dsp:sp>
    <dsp:sp modelId="{CBC520A0-3FA9-40EC-9AE2-4E90E5B0E1E2}">
      <dsp:nvSpPr>
        <dsp:cNvPr id="0" name=""/>
        <dsp:cNvSpPr/>
      </dsp:nvSpPr>
      <dsp:spPr>
        <a:xfrm>
          <a:off x="0" y="3485790"/>
          <a:ext cx="6956701" cy="799950"/>
        </a:xfrm>
        <a:prstGeom prst="roundRect">
          <a:avLst/>
        </a:prstGeom>
        <a:gradFill rotWithShape="0">
          <a:gsLst>
            <a:gs pos="0">
              <a:schemeClr val="accent2">
                <a:hueOff val="-1888755"/>
                <a:satOff val="-17225"/>
                <a:lumOff val="-3138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1888755"/>
                <a:satOff val="-17225"/>
                <a:lumOff val="-3138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1888755"/>
                <a:satOff val="-17225"/>
                <a:lumOff val="-3138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baseline="0" dirty="0"/>
            <a:t>10-year running total release = 17,981,000 AF more than Compact requires</a:t>
          </a:r>
          <a:endParaRPr lang="en-US" sz="2200" kern="1200" dirty="0"/>
        </a:p>
      </dsp:txBody>
      <dsp:txXfrm>
        <a:off x="39050" y="3524840"/>
        <a:ext cx="6878601" cy="721850"/>
      </dsp:txXfrm>
    </dsp:sp>
    <dsp:sp modelId="{DFE068A7-8047-415A-9A7A-C25E696C630F}">
      <dsp:nvSpPr>
        <dsp:cNvPr id="0" name=""/>
        <dsp:cNvSpPr/>
      </dsp:nvSpPr>
      <dsp:spPr>
        <a:xfrm>
          <a:off x="0" y="4349101"/>
          <a:ext cx="6956701" cy="799950"/>
        </a:xfrm>
        <a:prstGeom prst="roundRect">
          <a:avLst/>
        </a:prstGeom>
        <a:gradFill rotWithShape="0">
          <a:gsLst>
            <a:gs pos="0">
              <a:schemeClr val="accent2">
                <a:hueOff val="-2360944"/>
                <a:satOff val="-21531"/>
                <a:lumOff val="-3922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2360944"/>
                <a:satOff val="-21531"/>
                <a:lumOff val="-3922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2360944"/>
                <a:satOff val="-21531"/>
                <a:lumOff val="-3922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10-year running total release = 10,681,000 AF more than minimum objective release</a:t>
          </a:r>
        </a:p>
      </dsp:txBody>
      <dsp:txXfrm>
        <a:off x="39050" y="4388151"/>
        <a:ext cx="6878601" cy="7218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ECE538-CDDD-4323-AF0B-A7D0D7205220}">
      <dsp:nvSpPr>
        <dsp:cNvPr id="0" name=""/>
        <dsp:cNvSpPr/>
      </dsp:nvSpPr>
      <dsp:spPr>
        <a:xfrm>
          <a:off x="0" y="292"/>
          <a:ext cx="10363200" cy="4027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60C4EB-28C9-4A38-B938-BCFCEA2EC32E}">
      <dsp:nvSpPr>
        <dsp:cNvPr id="0" name=""/>
        <dsp:cNvSpPr/>
      </dsp:nvSpPr>
      <dsp:spPr>
        <a:xfrm>
          <a:off x="121841" y="90918"/>
          <a:ext cx="221530" cy="2215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AB0646-A301-4B2D-B494-8B3CA28E73FE}">
      <dsp:nvSpPr>
        <dsp:cNvPr id="0" name=""/>
        <dsp:cNvSpPr/>
      </dsp:nvSpPr>
      <dsp:spPr>
        <a:xfrm>
          <a:off x="465213" y="292"/>
          <a:ext cx="9897986" cy="402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28" tIns="42628" rIns="42628" bIns="4262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Completion of WY 2019 Annual Report</a:t>
          </a:r>
        </a:p>
      </dsp:txBody>
      <dsp:txXfrm>
        <a:off x="465213" y="292"/>
        <a:ext cx="9897986" cy="402782"/>
      </dsp:txXfrm>
    </dsp:sp>
    <dsp:sp modelId="{529DDEAC-371D-42AD-AF04-9B30F69F4138}">
      <dsp:nvSpPr>
        <dsp:cNvPr id="0" name=""/>
        <dsp:cNvSpPr/>
      </dsp:nvSpPr>
      <dsp:spPr>
        <a:xfrm>
          <a:off x="0" y="503770"/>
          <a:ext cx="10363200" cy="40278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893196-FCF4-464B-9DE6-90C6E9F9229A}">
      <dsp:nvSpPr>
        <dsp:cNvPr id="0" name=""/>
        <dsp:cNvSpPr/>
      </dsp:nvSpPr>
      <dsp:spPr>
        <a:xfrm>
          <a:off x="121841" y="594396"/>
          <a:ext cx="221530" cy="221530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B653D3-E48B-4448-90BE-CFB7A8178D55}">
      <dsp:nvSpPr>
        <dsp:cNvPr id="0" name=""/>
        <dsp:cNvSpPr/>
      </dsp:nvSpPr>
      <dsp:spPr>
        <a:xfrm>
          <a:off x="465213" y="503770"/>
          <a:ext cx="9897986" cy="402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28" tIns="42628" rIns="42628" bIns="4262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IT IMPROVEMENTS—UCRC website </a:t>
          </a:r>
        </a:p>
      </dsp:txBody>
      <dsp:txXfrm>
        <a:off x="465213" y="503770"/>
        <a:ext cx="9897986" cy="402782"/>
      </dsp:txXfrm>
    </dsp:sp>
    <dsp:sp modelId="{A1CFC95B-E3A5-41E9-B145-0D2D103C6F1E}">
      <dsp:nvSpPr>
        <dsp:cNvPr id="0" name=""/>
        <dsp:cNvSpPr/>
      </dsp:nvSpPr>
      <dsp:spPr>
        <a:xfrm>
          <a:off x="0" y="1007249"/>
          <a:ext cx="10363200" cy="40278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519FA1-A9EC-4FFB-B89A-E50A2F83C7DC}">
      <dsp:nvSpPr>
        <dsp:cNvPr id="0" name=""/>
        <dsp:cNvSpPr/>
      </dsp:nvSpPr>
      <dsp:spPr>
        <a:xfrm>
          <a:off x="121841" y="1097875"/>
          <a:ext cx="221530" cy="2215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0A8BDE-86A7-49F1-8842-512141AE3ED1}">
      <dsp:nvSpPr>
        <dsp:cNvPr id="0" name=""/>
        <dsp:cNvSpPr/>
      </dsp:nvSpPr>
      <dsp:spPr>
        <a:xfrm>
          <a:off x="465213" y="1007249"/>
          <a:ext cx="9897986" cy="402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28" tIns="42628" rIns="42628" bIns="4262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UCRC Library-Digitization/Modernization efforts</a:t>
          </a:r>
        </a:p>
      </dsp:txBody>
      <dsp:txXfrm>
        <a:off x="465213" y="1007249"/>
        <a:ext cx="9897986" cy="402782"/>
      </dsp:txXfrm>
    </dsp:sp>
    <dsp:sp modelId="{BDC73574-A484-4CBF-97A7-922BB4951953}">
      <dsp:nvSpPr>
        <dsp:cNvPr id="0" name=""/>
        <dsp:cNvSpPr/>
      </dsp:nvSpPr>
      <dsp:spPr>
        <a:xfrm>
          <a:off x="0" y="1510727"/>
          <a:ext cx="10363200" cy="40278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9375E3-9B5D-4D55-8C40-B04074C12B1A}">
      <dsp:nvSpPr>
        <dsp:cNvPr id="0" name=""/>
        <dsp:cNvSpPr/>
      </dsp:nvSpPr>
      <dsp:spPr>
        <a:xfrm>
          <a:off x="121841" y="1601353"/>
          <a:ext cx="221530" cy="221530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CAD3CF-A791-4282-BC1D-FF809DDD26D6}">
      <dsp:nvSpPr>
        <dsp:cNvPr id="0" name=""/>
        <dsp:cNvSpPr/>
      </dsp:nvSpPr>
      <dsp:spPr>
        <a:xfrm>
          <a:off x="465213" y="1510727"/>
          <a:ext cx="9897986" cy="402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28" tIns="42628" rIns="42628" bIns="4262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Continued savings under UCRC health plan</a:t>
          </a:r>
        </a:p>
      </dsp:txBody>
      <dsp:txXfrm>
        <a:off x="465213" y="1510727"/>
        <a:ext cx="9897986" cy="402782"/>
      </dsp:txXfrm>
    </dsp:sp>
    <dsp:sp modelId="{674CC759-5DA6-400D-B2DF-AA1ED513A313}">
      <dsp:nvSpPr>
        <dsp:cNvPr id="0" name=""/>
        <dsp:cNvSpPr/>
      </dsp:nvSpPr>
      <dsp:spPr>
        <a:xfrm>
          <a:off x="0" y="2014205"/>
          <a:ext cx="10363200" cy="40278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5BB61F-3B3C-43CD-B899-2946BF696D2A}">
      <dsp:nvSpPr>
        <dsp:cNvPr id="0" name=""/>
        <dsp:cNvSpPr/>
      </dsp:nvSpPr>
      <dsp:spPr>
        <a:xfrm>
          <a:off x="121841" y="2104831"/>
          <a:ext cx="221530" cy="221530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3F8923-3DCB-4C4D-AE5F-EEAC6238509F}">
      <dsp:nvSpPr>
        <dsp:cNvPr id="0" name=""/>
        <dsp:cNvSpPr/>
      </dsp:nvSpPr>
      <dsp:spPr>
        <a:xfrm>
          <a:off x="465213" y="2014205"/>
          <a:ext cx="9897986" cy="402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28" tIns="42628" rIns="42628" bIns="4262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401k Plan best practices</a:t>
          </a:r>
        </a:p>
      </dsp:txBody>
      <dsp:txXfrm>
        <a:off x="465213" y="2014205"/>
        <a:ext cx="9897986" cy="402782"/>
      </dsp:txXfrm>
    </dsp:sp>
    <dsp:sp modelId="{16CAE6E7-687B-4A6E-A3B7-0017C4F71470}">
      <dsp:nvSpPr>
        <dsp:cNvPr id="0" name=""/>
        <dsp:cNvSpPr/>
      </dsp:nvSpPr>
      <dsp:spPr>
        <a:xfrm>
          <a:off x="0" y="2517683"/>
          <a:ext cx="10363200" cy="4027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7FA138-9BFD-49DA-AB7F-4D066B4A83C1}">
      <dsp:nvSpPr>
        <dsp:cNvPr id="0" name=""/>
        <dsp:cNvSpPr/>
      </dsp:nvSpPr>
      <dsp:spPr>
        <a:xfrm>
          <a:off x="121841" y="2608309"/>
          <a:ext cx="221530" cy="221530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BEAFC9-938A-44E4-BFA8-11D73C80AAD1}">
      <dsp:nvSpPr>
        <dsp:cNvPr id="0" name=""/>
        <dsp:cNvSpPr/>
      </dsp:nvSpPr>
      <dsp:spPr>
        <a:xfrm>
          <a:off x="465213" y="2517683"/>
          <a:ext cx="9897986" cy="402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28" tIns="42628" rIns="42628" bIns="4262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Telework since late March due to Covid 19 pandemic</a:t>
          </a:r>
        </a:p>
      </dsp:txBody>
      <dsp:txXfrm>
        <a:off x="465213" y="2517683"/>
        <a:ext cx="9897986" cy="402782"/>
      </dsp:txXfrm>
    </dsp:sp>
    <dsp:sp modelId="{ABB170B0-5722-4378-BA77-AF88DA9AAC4E}">
      <dsp:nvSpPr>
        <dsp:cNvPr id="0" name=""/>
        <dsp:cNvSpPr/>
      </dsp:nvSpPr>
      <dsp:spPr>
        <a:xfrm>
          <a:off x="0" y="3021161"/>
          <a:ext cx="10363200" cy="40278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67AA1A-53F2-409E-A454-2115228D0F70}">
      <dsp:nvSpPr>
        <dsp:cNvPr id="0" name=""/>
        <dsp:cNvSpPr/>
      </dsp:nvSpPr>
      <dsp:spPr>
        <a:xfrm>
          <a:off x="121841" y="3111787"/>
          <a:ext cx="221530" cy="221530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4743AF-5098-432C-B0AF-3A713EBE5C5C}">
      <dsp:nvSpPr>
        <dsp:cNvPr id="0" name=""/>
        <dsp:cNvSpPr/>
      </dsp:nvSpPr>
      <dsp:spPr>
        <a:xfrm>
          <a:off x="465213" y="3021161"/>
          <a:ext cx="9897986" cy="402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28" tIns="42628" rIns="42628" bIns="4262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UCRC Building/potential move</a:t>
          </a:r>
        </a:p>
      </dsp:txBody>
      <dsp:txXfrm>
        <a:off x="465213" y="3021161"/>
        <a:ext cx="9897986" cy="4027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DF6888-76AC-4060-88A6-6AA36D51FCF2}" type="datetimeFigureOut">
              <a:rPr lang="en-US" smtClean="0"/>
              <a:t>5/15/2020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54789C-5D0C-49C0-8FE0-3F6E36C883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587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EDE3D-4F18-477C-BADD-3D0E3FCCD5C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7663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4789C-5D0C-49C0-8FE0-3F6E36C8837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314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4789C-5D0C-49C0-8FE0-3F6E36C8837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555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4789C-5D0C-49C0-8FE0-3F6E36C8837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607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4789C-5D0C-49C0-8FE0-3F6E36C8837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852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228600" indent="-228600">
              <a:buAutoNum type="arabicPeriod" startAt="2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4789C-5D0C-49C0-8FE0-3F6E36C8837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100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4789C-5D0C-49C0-8FE0-3F6E36C8837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891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4789C-5D0C-49C0-8FE0-3F6E36C8837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191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4789C-5D0C-49C0-8FE0-3F6E36C8837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334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4789C-5D0C-49C0-8FE0-3F6E36C8837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658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4789C-5D0C-49C0-8FE0-3F6E36C8837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86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4789C-5D0C-49C0-8FE0-3F6E36C8837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237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6A557-60C6-4886-8CA0-A294144C8A32}" type="datetimeFigureOut">
              <a:rPr lang="en-US" smtClean="0"/>
              <a:t>5/15/2020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D4AC-EE04-444C-BBC5-69D9369CC1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525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6A557-60C6-4886-8CA0-A294144C8A32}" type="datetimeFigureOut">
              <a:rPr lang="en-US" smtClean="0"/>
              <a:t>5/15/2020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D4AC-EE04-444C-BBC5-69D9369CC1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44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6A557-60C6-4886-8CA0-A294144C8A32}" type="datetimeFigureOut">
              <a:rPr lang="en-US" smtClean="0"/>
              <a:t>5/15/2020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D4AC-EE04-444C-BBC5-69D9369CC1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652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6A557-60C6-4886-8CA0-A294144C8A32}" type="datetimeFigureOut">
              <a:rPr lang="en-US" smtClean="0"/>
              <a:t>5/15/2020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D4AC-EE04-444C-BBC5-69D9369CC17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71006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6A557-60C6-4886-8CA0-A294144C8A32}" type="datetimeFigureOut">
              <a:rPr lang="en-US" smtClean="0"/>
              <a:t>5/15/2020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D4AC-EE04-444C-BBC5-69D9369CC1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098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6A557-60C6-4886-8CA0-A294144C8A32}" type="datetimeFigureOut">
              <a:rPr lang="en-US" smtClean="0"/>
              <a:t>5/15/2020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D4AC-EE04-444C-BBC5-69D9369CC1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115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6A557-60C6-4886-8CA0-A294144C8A32}" type="datetimeFigureOut">
              <a:rPr lang="en-US" smtClean="0"/>
              <a:t>5/15/2020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D4AC-EE04-444C-BBC5-69D9369CC1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468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6A557-60C6-4886-8CA0-A294144C8A32}" type="datetimeFigureOut">
              <a:rPr lang="en-US" smtClean="0"/>
              <a:t>5/15/2020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D4AC-EE04-444C-BBC5-69D9369CC1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892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6A557-60C6-4886-8CA0-A294144C8A32}" type="datetimeFigureOut">
              <a:rPr lang="en-US" smtClean="0"/>
              <a:t>5/15/2020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D4AC-EE04-444C-BBC5-69D9369CC1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3517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6A557-60C6-4886-8CA0-A294144C8A32}" type="datetimeFigureOut">
              <a:rPr lang="en-US" smtClean="0"/>
              <a:t>5/15/2020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D4AC-EE04-444C-BBC5-69D9369CC1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250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6A557-60C6-4886-8CA0-A294144C8A32}" type="datetimeFigureOut">
              <a:rPr lang="en-US" smtClean="0"/>
              <a:t>5/15/2020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D4AC-EE04-444C-BBC5-69D9369CC1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130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6A557-60C6-4886-8CA0-A294144C8A32}" type="datetimeFigureOut">
              <a:rPr lang="en-US" smtClean="0"/>
              <a:t>5/15/2020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D4AC-EE04-444C-BBC5-69D9369CC1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813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6A557-60C6-4886-8CA0-A294144C8A32}" type="datetimeFigureOut">
              <a:rPr lang="en-US" smtClean="0"/>
              <a:t>5/15/2020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D4AC-EE04-444C-BBC5-69D9369CC1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396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6A557-60C6-4886-8CA0-A294144C8A32}" type="datetimeFigureOut">
              <a:rPr lang="en-US" smtClean="0"/>
              <a:t>5/15/2020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D4AC-EE04-444C-BBC5-69D9369CC1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607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6A557-60C6-4886-8CA0-A294144C8A32}" type="datetimeFigureOut">
              <a:rPr lang="en-US" smtClean="0"/>
              <a:t>5/15/2020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D4AC-EE04-444C-BBC5-69D9369CC1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537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6A557-60C6-4886-8CA0-A294144C8A32}" type="datetimeFigureOut">
              <a:rPr lang="en-US" smtClean="0"/>
              <a:t>5/15/2020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D4AC-EE04-444C-BBC5-69D9369CC1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387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6A557-60C6-4886-8CA0-A294144C8A32}" type="datetimeFigureOut">
              <a:rPr lang="en-US" smtClean="0"/>
              <a:t>5/15/2020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D4AC-EE04-444C-BBC5-69D9369CC1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091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6A557-60C6-4886-8CA0-A294144C8A32}" type="datetimeFigureOut">
              <a:rPr lang="en-US" smtClean="0"/>
              <a:t>5/15/2020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D4AC-EE04-444C-BBC5-69D9369CC1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012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066A557-60C6-4886-8CA0-A294144C8A32}" type="datetimeFigureOut">
              <a:rPr lang="en-US" smtClean="0"/>
              <a:t>5/15/2020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4CFD4AC-EE04-444C-BBC5-69D9369CC1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903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.png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330C1-359B-4939-B612-DA9398E7EA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AAFB4A-961A-4778-9031-8691844917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16463812-hd-mp4">
            <a:hlinkClick r:id="" action="ppaction://media"/>
            <a:extLst>
              <a:ext uri="{FF2B5EF4-FFF2-40B4-BE49-F238E27FC236}">
                <a16:creationId xmlns:a16="http://schemas.microsoft.com/office/drawing/2014/main" id="{EFB085B6-22D4-40B3-9CA8-865C63D200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6783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CC339A-90D9-4602-8FF8-63545D917313}"/>
              </a:ext>
            </a:extLst>
          </p:cNvPr>
          <p:cNvSpPr/>
          <p:nvPr/>
        </p:nvSpPr>
        <p:spPr>
          <a:xfrm>
            <a:off x="1751012" y="2451099"/>
            <a:ext cx="9144000" cy="3205785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Lato Light" panose="020F0302020204030203" pitchFamily="34" charset="0"/>
                <a:cs typeface="Calibri Light" panose="020F0302020204030204" pitchFamily="34" charset="0"/>
              </a:rPr>
              <a:t>Executive Director’s Report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287</a:t>
            </a:r>
            <a:r>
              <a:rPr lang="en-US" sz="2400" b="1" baseline="30000" dirty="0">
                <a:solidFill>
                  <a:schemeClr val="bg1"/>
                </a:solidFill>
              </a:rPr>
              <a:t>th</a:t>
            </a:r>
            <a:r>
              <a:rPr lang="en-US" sz="2400" b="1" dirty="0">
                <a:solidFill>
                  <a:schemeClr val="bg1"/>
                </a:solidFill>
              </a:rPr>
              <a:t> Regular Meeting of the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Upper Colorado River Commission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May 19, 2020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Amy I. Haas </a:t>
            </a:r>
          </a:p>
        </p:txBody>
      </p:sp>
    </p:spTree>
    <p:extLst>
      <p:ext uri="{BB962C8B-B14F-4D97-AF65-F5344CB8AC3E}">
        <p14:creationId xmlns:p14="http://schemas.microsoft.com/office/powerpoint/2010/main" val="159372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536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04904D-487B-4AC5-8847-B9541BFE4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509" y="0"/>
            <a:ext cx="8002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80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9BB4DE-2EEC-46DE-BFFC-F0409A772044}"/>
              </a:ext>
            </a:extLst>
          </p:cNvPr>
          <p:cNvPicPr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9008" y="0"/>
            <a:ext cx="8415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791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15468-3B2A-40D3-A14B-769731EB6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FD9D07C-CED4-4020-9B82-1206A7517F32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805157284"/>
              </p:ext>
            </p:extLst>
          </p:nvPr>
        </p:nvGraphicFramePr>
        <p:xfrm>
          <a:off x="914400" y="2532475"/>
          <a:ext cx="10363200" cy="3029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63633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>
            <a:extLst>
              <a:ext uri="{FF2B5EF4-FFF2-40B4-BE49-F238E27FC236}">
                <a16:creationId xmlns:a16="http://schemas.microsoft.com/office/drawing/2014/main" id="{E77D5960-B3B3-4AE1-8BBD-3C55D906A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CB45896-DF82-4158-8135-BB4EF22198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317B8CA8-958D-40D5-A620-2A70EBEAD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A210B7D1-BCB5-430D-B55E-9C83A43759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46FB406-684D-4F7E-A453-2498C7432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7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FE2A0A-E34A-4489-A7FD-B704E620A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11" y="4562855"/>
            <a:ext cx="10916365" cy="11375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300" b="1" dirty="0"/>
              <a:t>TRACKING EXCESS RELEASES PASSING LEEs FERRY GAGE--</a:t>
            </a:r>
            <a:br>
              <a:rPr lang="en-US" sz="2300" b="1" dirty="0"/>
            </a:br>
            <a:r>
              <a:rPr lang="en-US" sz="2300" b="1" dirty="0"/>
              <a:t>Difference Between Glen Canyon Dam and Gage Reading</a:t>
            </a:r>
            <a:br>
              <a:rPr lang="en-US" sz="2300" b="1" dirty="0"/>
            </a:br>
            <a:r>
              <a:rPr lang="en-US" sz="2300" b="1" dirty="0"/>
              <a:t>(in acre-feet)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7922B14-70FA-4765-B76D-10FF17916D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4257252"/>
              </p:ext>
            </p:extLst>
          </p:nvPr>
        </p:nvGraphicFramePr>
        <p:xfrm>
          <a:off x="960120" y="993688"/>
          <a:ext cx="10318107" cy="3212928"/>
        </p:xfrm>
        <a:graphic>
          <a:graphicData uri="http://schemas.openxmlformats.org/drawingml/2006/table">
            <a:tbl>
              <a:tblPr firstRow="1" firstCol="1" bandRow="1"/>
              <a:tblGrid>
                <a:gridCol w="2419974">
                  <a:extLst>
                    <a:ext uri="{9D8B030D-6E8A-4147-A177-3AD203B41FA5}">
                      <a16:colId xmlns:a16="http://schemas.microsoft.com/office/drawing/2014/main" val="4119026726"/>
                    </a:ext>
                  </a:extLst>
                </a:gridCol>
                <a:gridCol w="2684062">
                  <a:extLst>
                    <a:ext uri="{9D8B030D-6E8A-4147-A177-3AD203B41FA5}">
                      <a16:colId xmlns:a16="http://schemas.microsoft.com/office/drawing/2014/main" val="1686447914"/>
                    </a:ext>
                  </a:extLst>
                </a:gridCol>
                <a:gridCol w="2419974">
                  <a:extLst>
                    <a:ext uri="{9D8B030D-6E8A-4147-A177-3AD203B41FA5}">
                      <a16:colId xmlns:a16="http://schemas.microsoft.com/office/drawing/2014/main" val="2771453757"/>
                    </a:ext>
                  </a:extLst>
                </a:gridCol>
                <a:gridCol w="2794097">
                  <a:extLst>
                    <a:ext uri="{9D8B030D-6E8A-4147-A177-3AD203B41FA5}">
                      <a16:colId xmlns:a16="http://schemas.microsoft.com/office/drawing/2014/main" val="618392378"/>
                    </a:ext>
                  </a:extLst>
                </a:gridCol>
              </a:tblGrid>
              <a:tr h="356992"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Water Year</a:t>
                      </a:r>
                      <a:endParaRPr lang="en-US" sz="3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711" marR="145711" marT="20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Acre-Feet</a:t>
                      </a:r>
                      <a:endParaRPr lang="en-US" sz="3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711" marR="145711" marT="20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Water Year</a:t>
                      </a:r>
                      <a:endParaRPr lang="en-US" sz="3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711" marR="145711" marT="20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Acre-Feet</a:t>
                      </a:r>
                      <a:endParaRPr lang="en-US" sz="3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711" marR="145711" marT="202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63218"/>
                  </a:ext>
                </a:extLst>
              </a:tr>
              <a:tr h="356992"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2005</a:t>
                      </a:r>
                      <a:endParaRPr lang="en-US" sz="3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711" marR="145711" marT="202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156,000 </a:t>
                      </a:r>
                      <a:endParaRPr lang="en-US" sz="3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711" marR="145711" marT="202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en-US" sz="3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711" marR="145711" marT="202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32,000* </a:t>
                      </a:r>
                      <a:endParaRPr lang="en-US" sz="3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711" marR="145711" marT="202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0272471"/>
                  </a:ext>
                </a:extLst>
              </a:tr>
              <a:tr h="356992"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2006</a:t>
                      </a:r>
                      <a:endParaRPr lang="en-US" sz="3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711" marR="145711" marT="202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264,000 </a:t>
                      </a:r>
                      <a:endParaRPr lang="en-US" sz="3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711" marR="145711" marT="202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en-US" sz="3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711" marR="145711" marT="202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104,000 </a:t>
                      </a:r>
                      <a:endParaRPr lang="en-US" sz="3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711" marR="145711" marT="202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6873202"/>
                  </a:ext>
                </a:extLst>
              </a:tr>
              <a:tr h="356992"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2007</a:t>
                      </a:r>
                      <a:endParaRPr lang="en-US" sz="3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711" marR="145711" marT="202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166,000 </a:t>
                      </a:r>
                      <a:endParaRPr lang="en-US" sz="3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711" marR="145711" marT="202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en-US" sz="3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711" marR="145711" marT="202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135,000 </a:t>
                      </a:r>
                      <a:endParaRPr lang="en-US" sz="3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711" marR="145711" marT="202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6737154"/>
                  </a:ext>
                </a:extLst>
              </a:tr>
              <a:tr h="356992"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2008</a:t>
                      </a:r>
                      <a:endParaRPr lang="en-US" sz="3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711" marR="145711" marT="202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186,000 </a:t>
                      </a:r>
                      <a:endParaRPr lang="en-US" sz="3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711" marR="145711" marT="202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en-US" sz="3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711" marR="145711" marT="202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118,000 </a:t>
                      </a:r>
                      <a:endParaRPr lang="en-US" sz="3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711" marR="145711" marT="202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7702061"/>
                  </a:ext>
                </a:extLst>
              </a:tr>
              <a:tr h="356992"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2009</a:t>
                      </a:r>
                      <a:endParaRPr lang="en-US" sz="3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711" marR="145711" marT="202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160,000 </a:t>
                      </a:r>
                      <a:endParaRPr lang="en-US" sz="3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711" marR="145711" marT="202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en-US" sz="3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711" marR="145711" marT="202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151,000 </a:t>
                      </a:r>
                      <a:endParaRPr lang="en-US" sz="3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711" marR="145711" marT="202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7301283"/>
                  </a:ext>
                </a:extLst>
              </a:tr>
              <a:tr h="356992"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en-US" sz="3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711" marR="145711" marT="202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184,000 </a:t>
                      </a:r>
                      <a:endParaRPr lang="en-US" sz="3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711" marR="145711" marT="202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en-US" sz="3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711" marR="145711" marT="202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157,100 </a:t>
                      </a:r>
                      <a:endParaRPr lang="en-US" sz="3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711" marR="145711" marT="202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5420922"/>
                  </a:ext>
                </a:extLst>
              </a:tr>
              <a:tr h="356992"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  <a:endParaRPr lang="en-US" sz="3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711" marR="145711" marT="202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213,000 </a:t>
                      </a:r>
                      <a:endParaRPr lang="en-US" sz="3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711" marR="145711" marT="202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en-US" sz="3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711" marR="145711" marT="202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240,100 </a:t>
                      </a:r>
                      <a:endParaRPr lang="en-US" sz="3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711" marR="145711" marT="202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3232366"/>
                  </a:ext>
                </a:extLst>
              </a:tr>
              <a:tr h="356992"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  <a:endParaRPr lang="en-US" sz="3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711" marR="145711" marT="202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108,000 </a:t>
                      </a:r>
                      <a:endParaRPr lang="en-US" sz="3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711" marR="145711" marT="202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Sum </a:t>
                      </a:r>
                      <a:endParaRPr lang="en-US" sz="3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711" marR="145711" marT="202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2,374,200 </a:t>
                      </a:r>
                      <a:endParaRPr lang="en-US" sz="3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711" marR="145711" marT="202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7505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4606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B669-3A40-4901-A53F-84AA30F16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en-US" dirty="0"/>
              <a:t>unregulated inflow into Lake Powell:</a:t>
            </a:r>
            <a:br>
              <a:rPr lang="en-US" dirty="0"/>
            </a:br>
            <a:r>
              <a:rPr lang="en-US" dirty="0"/>
              <a:t>percent of 30-Year average </a:t>
            </a:r>
            <a:br>
              <a:rPr lang="en-US" dirty="0"/>
            </a:br>
            <a:r>
              <a:rPr lang="en-US" dirty="0"/>
              <a:t>(most recent 30-yr Avg.)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6768D49F-07B6-4636-8668-0474A1774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331" y="-1048803"/>
            <a:ext cx="13289968" cy="1473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584" tIns="342792" rIns="628452" bIns="39992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8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Unregulated Inflow to Lake Powell</a:t>
            </a:r>
            <a:br>
              <a:rPr kumimoji="0" lang="en-US" altLang="en-US" sz="8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(as a Percent of recent 30-Year Average)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b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831FCC5-4BAA-4D97-8CAA-15AAB4A3B218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115839632"/>
              </p:ext>
            </p:extLst>
          </p:nvPr>
        </p:nvGraphicFramePr>
        <p:xfrm>
          <a:off x="914400" y="2829994"/>
          <a:ext cx="10363202" cy="2434033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3442718">
                  <a:extLst>
                    <a:ext uri="{9D8B030D-6E8A-4147-A177-3AD203B41FA5}">
                      <a16:colId xmlns:a16="http://schemas.microsoft.com/office/drawing/2014/main" val="673322749"/>
                    </a:ext>
                  </a:extLst>
                </a:gridCol>
                <a:gridCol w="3460242">
                  <a:extLst>
                    <a:ext uri="{9D8B030D-6E8A-4147-A177-3AD203B41FA5}">
                      <a16:colId xmlns:a16="http://schemas.microsoft.com/office/drawing/2014/main" val="1658430233"/>
                    </a:ext>
                  </a:extLst>
                </a:gridCol>
                <a:gridCol w="3460242">
                  <a:extLst>
                    <a:ext uri="{9D8B030D-6E8A-4147-A177-3AD203B41FA5}">
                      <a16:colId xmlns:a16="http://schemas.microsoft.com/office/drawing/2014/main" val="4133600474"/>
                    </a:ext>
                  </a:extLst>
                </a:gridCol>
              </a:tblGrid>
              <a:tr h="347719">
                <a:tc>
                  <a:txBody>
                    <a:bodyPr/>
                    <a:lstStyle/>
                    <a:p>
                      <a:pPr marL="0" marR="91440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2000 – 62%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188" marR="1261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91440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2007 – 68%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188" marR="1261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91440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2014 – 96%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188" marR="126188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9783430"/>
                  </a:ext>
                </a:extLst>
              </a:tr>
              <a:tr h="347719">
                <a:tc>
                  <a:txBody>
                    <a:bodyPr/>
                    <a:lstStyle/>
                    <a:p>
                      <a:pPr marL="0" marR="91440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b="0" dirty="0">
                          <a:effectLst/>
                        </a:rPr>
                        <a:t>2001 – 59%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188" marR="126188" marT="0" marB="0"/>
                </a:tc>
                <a:tc>
                  <a:txBody>
                    <a:bodyPr/>
                    <a:lstStyle/>
                    <a:p>
                      <a:pPr marL="0" marR="91440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2008 – 102%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188" marR="126188" marT="0" marB="0"/>
                </a:tc>
                <a:tc>
                  <a:txBody>
                    <a:bodyPr/>
                    <a:lstStyle/>
                    <a:p>
                      <a:pPr marL="0" marR="91440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2015 – 94%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188" marR="126188" marT="0" marB="0"/>
                </a:tc>
                <a:extLst>
                  <a:ext uri="{0D108BD9-81ED-4DB2-BD59-A6C34878D82A}">
                    <a16:rowId xmlns:a16="http://schemas.microsoft.com/office/drawing/2014/main" val="1241124963"/>
                  </a:ext>
                </a:extLst>
              </a:tr>
              <a:tr h="347719">
                <a:tc>
                  <a:txBody>
                    <a:bodyPr/>
                    <a:lstStyle/>
                    <a:p>
                      <a:pPr marL="0" marR="91440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b="0" dirty="0">
                          <a:effectLst/>
                        </a:rPr>
                        <a:t>2002 – 25%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188" marR="126188" marT="0" marB="0"/>
                </a:tc>
                <a:tc>
                  <a:txBody>
                    <a:bodyPr/>
                    <a:lstStyle/>
                    <a:p>
                      <a:pPr marL="0" marR="91440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2009 – 88%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188" marR="126188" marT="0" marB="0"/>
                </a:tc>
                <a:tc>
                  <a:txBody>
                    <a:bodyPr/>
                    <a:lstStyle/>
                    <a:p>
                      <a:pPr marL="0" marR="91440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2016 – 89%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188" marR="126188" marT="0" marB="0"/>
                </a:tc>
                <a:extLst>
                  <a:ext uri="{0D108BD9-81ED-4DB2-BD59-A6C34878D82A}">
                    <a16:rowId xmlns:a16="http://schemas.microsoft.com/office/drawing/2014/main" val="2201533290"/>
                  </a:ext>
                </a:extLst>
              </a:tr>
              <a:tr h="347719">
                <a:tc>
                  <a:txBody>
                    <a:bodyPr/>
                    <a:lstStyle/>
                    <a:p>
                      <a:pPr marL="0" marR="91440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b="0" dirty="0">
                          <a:effectLst/>
                        </a:rPr>
                        <a:t>2003 – 51%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188" marR="126188" marT="0" marB="0"/>
                </a:tc>
                <a:tc>
                  <a:txBody>
                    <a:bodyPr/>
                    <a:lstStyle/>
                    <a:p>
                      <a:pPr marL="0" marR="91440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2010 – 73%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188" marR="126188" marT="0" marB="0"/>
                </a:tc>
                <a:tc>
                  <a:txBody>
                    <a:bodyPr/>
                    <a:lstStyle/>
                    <a:p>
                      <a:pPr marL="0" marR="91440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 2017 – 110%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188" marR="126188" marT="0" marB="0"/>
                </a:tc>
                <a:extLst>
                  <a:ext uri="{0D108BD9-81ED-4DB2-BD59-A6C34878D82A}">
                    <a16:rowId xmlns:a16="http://schemas.microsoft.com/office/drawing/2014/main" val="1730249066"/>
                  </a:ext>
                </a:extLst>
              </a:tr>
              <a:tr h="347719">
                <a:tc>
                  <a:txBody>
                    <a:bodyPr/>
                    <a:lstStyle/>
                    <a:p>
                      <a:pPr marL="0" marR="91440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b="0" dirty="0">
                          <a:effectLst/>
                        </a:rPr>
                        <a:t>2004 – 49%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188" marR="126188" marT="0" marB="0"/>
                </a:tc>
                <a:tc>
                  <a:txBody>
                    <a:bodyPr/>
                    <a:lstStyle/>
                    <a:p>
                      <a:pPr marL="0" marR="91440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2011 – 139%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188" marR="126188" marT="0" marB="0"/>
                </a:tc>
                <a:tc>
                  <a:txBody>
                    <a:bodyPr/>
                    <a:lstStyle/>
                    <a:p>
                      <a:pPr marL="0" marR="91440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2018 – 43%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188" marR="126188" marT="0" marB="0"/>
                </a:tc>
                <a:extLst>
                  <a:ext uri="{0D108BD9-81ED-4DB2-BD59-A6C34878D82A}">
                    <a16:rowId xmlns:a16="http://schemas.microsoft.com/office/drawing/2014/main" val="58684444"/>
                  </a:ext>
                </a:extLst>
              </a:tr>
              <a:tr h="347719">
                <a:tc>
                  <a:txBody>
                    <a:bodyPr/>
                    <a:lstStyle/>
                    <a:p>
                      <a:pPr marL="0" marR="91440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b="0" dirty="0">
                          <a:effectLst/>
                        </a:rPr>
                        <a:t>  2005 – 105%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188" marR="126188" marT="0" marB="0"/>
                </a:tc>
                <a:tc>
                  <a:txBody>
                    <a:bodyPr/>
                    <a:lstStyle/>
                    <a:p>
                      <a:pPr marL="0" marR="91440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2012 – 45%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188" marR="126188" marT="0" marB="0"/>
                </a:tc>
                <a:tc>
                  <a:txBody>
                    <a:bodyPr/>
                    <a:lstStyle/>
                    <a:p>
                      <a:pPr marL="0" marR="91440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 2019 – 120%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188" marR="126188" marT="0" marB="0"/>
                </a:tc>
                <a:extLst>
                  <a:ext uri="{0D108BD9-81ED-4DB2-BD59-A6C34878D82A}">
                    <a16:rowId xmlns:a16="http://schemas.microsoft.com/office/drawing/2014/main" val="2967798596"/>
                  </a:ext>
                </a:extLst>
              </a:tr>
              <a:tr h="347719">
                <a:tc>
                  <a:txBody>
                    <a:bodyPr/>
                    <a:lstStyle/>
                    <a:p>
                      <a:pPr marL="0" marR="91440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b="0" dirty="0">
                          <a:effectLst/>
                        </a:rPr>
                        <a:t>2006 – 73%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188" marR="126188" marT="0" marB="0"/>
                </a:tc>
                <a:tc>
                  <a:txBody>
                    <a:bodyPr/>
                    <a:lstStyle/>
                    <a:p>
                      <a:pPr marL="0" marR="91440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2013 – 47%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188" marR="126188" marT="0" marB="0"/>
                </a:tc>
                <a:tc>
                  <a:txBody>
                    <a:bodyPr/>
                    <a:lstStyle/>
                    <a:p>
                      <a:pPr marL="0" marR="91440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188" marR="126188" marT="0" marB="0"/>
                </a:tc>
                <a:extLst>
                  <a:ext uri="{0D108BD9-81ED-4DB2-BD59-A6C34878D82A}">
                    <a16:rowId xmlns:a16="http://schemas.microsoft.com/office/drawing/2014/main" val="3276916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4437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75843-F352-4BCD-BBD6-0CE526DDA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Storage in principal reservoirs – END of Water year 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40A42-BA88-479A-885F-7C028A6FA9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876689"/>
            <a:ext cx="9201463" cy="3812912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Upper basin</a:t>
            </a:r>
          </a:p>
          <a:p>
            <a:pPr lvl="1"/>
            <a:r>
              <a:rPr lang="en-US" sz="2400" b="1" dirty="0">
                <a:solidFill>
                  <a:schemeClr val="bg1"/>
                </a:solidFill>
              </a:rPr>
              <a:t>19.29 maf storage</a:t>
            </a:r>
          </a:p>
          <a:p>
            <a:pPr lvl="1"/>
            <a:r>
              <a:rPr lang="en-US" sz="2400" b="1" dirty="0">
                <a:solidFill>
                  <a:schemeClr val="bg1"/>
                </a:solidFill>
              </a:rPr>
              <a:t>62% of live storage capacity</a:t>
            </a:r>
          </a:p>
          <a:p>
            <a:pPr lvl="1"/>
            <a:r>
              <a:rPr lang="en-US" sz="2400" b="1" dirty="0">
                <a:solidFill>
                  <a:schemeClr val="bg1"/>
                </a:solidFill>
              </a:rPr>
              <a:t>3.25 maf gain in storage from WY2018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Lower basin</a:t>
            </a:r>
          </a:p>
          <a:p>
            <a:pPr lvl="1"/>
            <a:r>
              <a:rPr lang="en-US" sz="2400" b="1" dirty="0">
                <a:solidFill>
                  <a:schemeClr val="bg1"/>
                </a:solidFill>
              </a:rPr>
              <a:t>12.43 maf storage</a:t>
            </a:r>
          </a:p>
          <a:p>
            <a:pPr lvl="1"/>
            <a:r>
              <a:rPr lang="en-US" sz="2400" b="1" dirty="0">
                <a:solidFill>
                  <a:schemeClr val="bg1"/>
                </a:solidFill>
              </a:rPr>
              <a:t>44% of live storage capacity</a:t>
            </a:r>
          </a:p>
          <a:p>
            <a:pPr lvl="1"/>
            <a:r>
              <a:rPr lang="en-US" sz="2400" b="1" dirty="0">
                <a:solidFill>
                  <a:schemeClr val="bg1"/>
                </a:solidFill>
              </a:rPr>
              <a:t>405 kaf gain in storage from wy2018</a:t>
            </a:r>
          </a:p>
        </p:txBody>
      </p:sp>
    </p:spTree>
    <p:extLst>
      <p:ext uri="{BB962C8B-B14F-4D97-AF65-F5344CB8AC3E}">
        <p14:creationId xmlns:p14="http://schemas.microsoft.com/office/powerpoint/2010/main" val="1619156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B6A7BFB-3BBE-4C11-93FC-A6557BD11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0"/>
            <a:ext cx="813206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0CA7A26-553C-443C-9A3D-2A2529D45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1D6420-B165-4F3D-AB99-AB0A6E8E3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25" y="1588878"/>
            <a:ext cx="3461026" cy="3680244"/>
          </a:xfrm>
        </p:spPr>
        <p:txBody>
          <a:bodyPr>
            <a:normAutofit/>
          </a:bodyPr>
          <a:lstStyle/>
          <a:p>
            <a:pPr algn="r"/>
            <a:r>
              <a:rPr lang="en-US" sz="4100" dirty="0"/>
              <a:t>Colorado river flow at Lee ferry</a:t>
            </a:r>
            <a:br>
              <a:rPr lang="en-US" sz="4100" dirty="0"/>
            </a:br>
            <a:br>
              <a:rPr lang="en-US" sz="4100" dirty="0"/>
            </a:br>
            <a:r>
              <a:rPr lang="en-US" sz="4100" dirty="0"/>
              <a:t>WATER Year 2019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67E268D-B340-41B0-B037-2F3FC25BC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0" b="77917"/>
          <a:stretch/>
        </p:blipFill>
        <p:spPr>
          <a:xfrm>
            <a:off x="0" y="0"/>
            <a:ext cx="4059935" cy="15144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B0BCA0-9493-46B4-B955-8FBF02873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72830" b="14149"/>
          <a:stretch/>
        </p:blipFill>
        <p:spPr>
          <a:xfrm>
            <a:off x="1377059" y="5962903"/>
            <a:ext cx="2590800" cy="892925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EDBB076-EFE4-492E-B2EF-1D8F1143052E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197647066"/>
              </p:ext>
            </p:extLst>
          </p:nvPr>
        </p:nvGraphicFramePr>
        <p:xfrm>
          <a:off x="4594225" y="889000"/>
          <a:ext cx="6956701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49898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06403CAC-6103-44C9-B687-A2C18173F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669E88-AA72-437F-AA99-859F9E99E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9E4F08A-9BA6-4AB7-8390-DCB4D0938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232AA78D-1651-40D4-A802-79210BE38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27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D4F496D-4AA6-410F-A8CE-7CE8BB77D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71412" y="0"/>
            <a:ext cx="0" cy="685800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467A1635-3158-4830-A93F-820B63E03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3" descr="A person standing in front of a group of people posing for a photoDescription automatically generated">
            <a:extLst>
              <a:ext uri="{FF2B5EF4-FFF2-40B4-BE49-F238E27FC236}">
                <a16:creationId xmlns:a16="http://schemas.microsoft.com/office/drawing/2014/main" id="{604EA028-003A-4A42-AB9B-30B4BAEA4C3B}"/>
              </a:ext>
            </a:extLst>
          </p:cNvPr>
          <p:cNvPicPr>
            <a:picLocks noGrp="1"/>
          </p:cNvPicPr>
          <p:nvPr>
            <p:ph sz="quarter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1" r="6416"/>
          <a:stretch/>
        </p:blipFill>
        <p:spPr bwMode="auto">
          <a:xfrm>
            <a:off x="8860" y="10"/>
            <a:ext cx="6962552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C36F17-131A-46F5-B239-4160ABF2E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0382" y="1358901"/>
            <a:ext cx="3707844" cy="273049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UCRC Staff  </a:t>
            </a:r>
          </a:p>
        </p:txBody>
      </p:sp>
    </p:spTree>
    <p:extLst>
      <p:ext uri="{BB962C8B-B14F-4D97-AF65-F5344CB8AC3E}">
        <p14:creationId xmlns:p14="http://schemas.microsoft.com/office/powerpoint/2010/main" val="871611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D9D09-E5A4-4FF3-BE05-43CF1C144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administrative activities—wy 2019 to present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EE7C3A7-C36E-44B8-96C9-F0F9562C88EB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160665637"/>
              </p:ext>
            </p:extLst>
          </p:nvPr>
        </p:nvGraphicFramePr>
        <p:xfrm>
          <a:off x="914400" y="2366963"/>
          <a:ext cx="10363200" cy="3424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06543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8195392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371</Words>
  <Application>Microsoft Office PowerPoint</Application>
  <PresentationFormat>Widescreen</PresentationFormat>
  <Paragraphs>109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Lato Light</vt:lpstr>
      <vt:lpstr>Times New Roman</vt:lpstr>
      <vt:lpstr>Tw Cen MT</vt:lpstr>
      <vt:lpstr>Droplet</vt:lpstr>
      <vt:lpstr>PowerPoint Presentation</vt:lpstr>
      <vt:lpstr>PowerPoint Presentation</vt:lpstr>
      <vt:lpstr>TRACKING EXCESS RELEASES PASSING LEEs FERRY GAGE-- Difference Between Glen Canyon Dam and Gage Reading (in acre-feet)</vt:lpstr>
      <vt:lpstr>unregulated inflow into Lake Powell: percent of 30-Year average  (most recent 30-yr Avg.)</vt:lpstr>
      <vt:lpstr>Storage in principal reservoirs – END of Water year 2019</vt:lpstr>
      <vt:lpstr>Colorado river flow at Lee ferry  WATER Year 2019</vt:lpstr>
      <vt:lpstr>UCRC Staff  </vt:lpstr>
      <vt:lpstr>administrative activities—wy 2019 to present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Executive director report</dc:title>
  <dc:creator>Amy I. Haas</dc:creator>
  <cp:lastModifiedBy>Amy I. Haas</cp:lastModifiedBy>
  <cp:revision>99</cp:revision>
  <dcterms:created xsi:type="dcterms:W3CDTF">2020-05-04T21:32:13Z</dcterms:created>
  <dcterms:modified xsi:type="dcterms:W3CDTF">2020-05-15T20:56:30Z</dcterms:modified>
</cp:coreProperties>
</file>