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855" r:id="rId2"/>
    <p:sldId id="263" r:id="rId3"/>
    <p:sldId id="857" r:id="rId4"/>
    <p:sldId id="853" r:id="rId5"/>
    <p:sldId id="260" r:id="rId6"/>
    <p:sldId id="858" r:id="rId7"/>
    <p:sldId id="257" r:id="rId8"/>
    <p:sldId id="616" r:id="rId9"/>
    <p:sldId id="741" r:id="rId10"/>
    <p:sldId id="280" r:id="rId11"/>
    <p:sldId id="256" r:id="rId12"/>
    <p:sldId id="862" r:id="rId13"/>
    <p:sldId id="860" r:id="rId14"/>
    <p:sldId id="261" r:id="rId15"/>
    <p:sldId id="856" r:id="rId16"/>
    <p:sldId id="859" r:id="rId17"/>
    <p:sldId id="262" r:id="rId18"/>
    <p:sldId id="863" r:id="rId19"/>
    <p:sldId id="864" r:id="rId20"/>
    <p:sldId id="854" r:id="rId21"/>
    <p:sldId id="258" r:id="rId22"/>
    <p:sldId id="25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2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56122-5088-AE46-9D84-D2F30A6F280C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653C1-FF8E-C64B-9D27-E040C97F6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6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653C1-FF8E-C64B-9D27-E040C97F69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08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653C1-FF8E-C64B-9D27-E040C97F69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56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A1AF0-ED0A-B240-A4E6-661B1DB50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0249D-3799-944F-BAF2-CB2245543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BE688-C255-2646-99C3-E22BDC117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A2CD-3F86-D94B-BD7B-0C51D71510F8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58EC2-520C-6341-8E4B-EBF0C89AE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00339-8EA3-D942-9268-61FAD59D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08EA-B33F-F54E-AE28-1DA4EEB6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8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193AD-3ACD-5347-8E23-BD1BF5739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7028F-2D1A-1F4D-BC9B-9124A91DA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6ACFD-4B77-D54A-9212-29D3A5D5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A2CD-3F86-D94B-BD7B-0C51D71510F8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22B75-09E1-924F-954D-1734248A4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1165F-1017-8142-8279-C4472FF4C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08EA-B33F-F54E-AE28-1DA4EEB6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4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612456-7BE1-A446-9D93-7DA3EAC72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38EF7-0A5B-304C-B241-C25F46D4F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2B40C-22C9-DD41-8CF3-652F7222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A2CD-3F86-D94B-BD7B-0C51D71510F8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010E5-596D-A34A-982F-59A72AF0C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25B93-BAFD-B84C-BE8F-125A5E8C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08EA-B33F-F54E-AE28-1DA4EEB6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6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12167-6D5C-184F-B649-3737C2D7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CA3B6-C76E-414A-89F5-B38E61CA5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7D163-E380-184C-94DD-81ABF014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A2CD-3F86-D94B-BD7B-0C51D71510F8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86442-A2F8-F740-977A-A4AFC92B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0BD83-CEB2-2E44-9C9A-57FCC4044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08EA-B33F-F54E-AE28-1DA4EEB6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9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A51D0-6665-B344-8F97-09F7A0BB9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BAE54-4914-2A4A-AE3A-5C09C6305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18C48-7CD2-604D-9EB5-7E8FA840D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A2CD-3F86-D94B-BD7B-0C51D71510F8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947A0-C020-2E4D-9BCD-730C434E6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6A15F-E0B3-9E49-9450-B4E2EA4A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08EA-B33F-F54E-AE28-1DA4EEB6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8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C59E2-61FC-D342-A636-8D656F65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52B89-8F84-984B-BB0F-FA5540C1D9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F19B4-B978-5C4F-898D-82BEE2C0B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E9D0B-B912-1245-862C-C2B038B26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A2CD-3F86-D94B-BD7B-0C51D71510F8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6576F-5653-AF40-9C38-DD8B6F0DA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3F679-AD48-A54A-9D10-E1CE34E2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08EA-B33F-F54E-AE28-1DA4EEB6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4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3FF23-60C7-DA4E-BB62-FADD8574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F17E5-694E-8E42-A178-B4905B177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F604A-DCEA-D34D-AA39-38F40CE71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1C2BC6-F29C-8E42-995D-9C08006AE4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8E575D-481F-7C46-BF4C-CCAD9097F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F2CB48-1740-E94C-8F9B-B0A692BDE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A2CD-3F86-D94B-BD7B-0C51D71510F8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389F59-60F7-C442-BBF0-7AD969F43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F60F59-E923-B543-BC85-471AD38C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08EA-B33F-F54E-AE28-1DA4EEB6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32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42CC4-342F-D24A-BCD5-2AD4B0718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B62582-6D68-ED4C-AE67-0811E8C62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A2CD-3F86-D94B-BD7B-0C51D71510F8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7C37F-7A16-3642-9B26-00EDCCFAB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F78CC-D94C-FA4C-8014-43C103A54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08EA-B33F-F54E-AE28-1DA4EEB6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6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83A7B1-3430-4042-9AFD-87C83324F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A2CD-3F86-D94B-BD7B-0C51D71510F8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934AD7-6DD7-8342-904B-153B0891B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7ED1-449B-B04F-9C9B-6DD26AE5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08EA-B33F-F54E-AE28-1DA4EEB6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1EEE-8AC2-0C40-B207-DAE41C611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D9517-86D7-5C4E-90BD-D966DF4E9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0412C-AF28-4C48-86F8-1B54B63C8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A551B-BC22-7545-8A0B-D05F45D7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A2CD-3F86-D94B-BD7B-0C51D71510F8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ACA9D-210D-6546-A269-81413E9C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22DC0-C3CF-3144-A073-9C1A23C85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08EA-B33F-F54E-AE28-1DA4EEB6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6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590F-4011-9947-AAF7-83E12AA68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F47E7D-E1CD-1546-B780-D11C1A12FD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56140-18BC-A142-8389-1F39CD5E1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7A014-9B31-BC4C-9836-4E610BD83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A2CD-3F86-D94B-BD7B-0C51D71510F8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19F84-A300-A44C-B4F8-27F9F289B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52917-BBF4-184E-9846-CD2A09BD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08EA-B33F-F54E-AE28-1DA4EEB6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8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02CCAA-030D-994F-B530-1E378A0F5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B1BF7-FD55-6D4B-8058-4C8EE5D19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DA4B4-C225-A542-BC41-56BA722F4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BA2CD-3F86-D94B-BD7B-0C51D71510F8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C2DC0-652A-C348-BBB9-82CFAF13F8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6FF27-BBB8-AB4B-BE4C-677CE174E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E08EA-B33F-F54E-AE28-1DA4EEB6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5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Bradley.Udall@colostate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Bradley.udall@colostate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7F57E7-2F79-684C-885D-0BB151766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80" y="218082"/>
            <a:ext cx="10063604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sz="3200" b="1" dirty="0"/>
              <a:t>Water and Climate in the 21st Century: </a:t>
            </a:r>
          </a:p>
          <a:p>
            <a:r>
              <a:rPr lang="en-US" sz="3200" b="1" dirty="0"/>
              <a:t>Lessons from Recent CRB-Specific Scientific Studies</a:t>
            </a:r>
          </a:p>
          <a:p>
            <a:endParaRPr lang="en-US" sz="16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Upper Colorado River Commission</a:t>
            </a:r>
          </a:p>
          <a:p>
            <a:r>
              <a:rPr lang="en-US" sz="2400" b="1" dirty="0"/>
              <a:t>CRWUA </a:t>
            </a:r>
          </a:p>
          <a:p>
            <a:r>
              <a:rPr lang="en-US" sz="2400" b="1" dirty="0"/>
              <a:t>Las Vegas, NV</a:t>
            </a:r>
          </a:p>
          <a:p>
            <a:r>
              <a:rPr lang="en-US" sz="2400" b="1" dirty="0"/>
              <a:t>December 11, 2019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4FE1F2-7399-514E-B171-D51571A98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541" y="4547037"/>
            <a:ext cx="33528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b="1" dirty="0"/>
              <a:t>Brad Udall </a:t>
            </a:r>
          </a:p>
          <a:p>
            <a:r>
              <a:rPr lang="en-US" b="1" dirty="0"/>
              <a:t>Senior Scientist/Scholar</a:t>
            </a:r>
          </a:p>
          <a:p>
            <a:r>
              <a:rPr lang="en-US" b="1" dirty="0"/>
              <a:t>Colorado State University</a:t>
            </a:r>
          </a:p>
          <a:p>
            <a:r>
              <a:rPr lang="en-US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Bradley.Udall@colostate.edu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28C90A-51B7-A548-AC06-FF322BC1F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772" y="2252210"/>
            <a:ext cx="7088653" cy="27009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D58F3E-EB19-824E-8747-3FE38895E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997" y="4887515"/>
            <a:ext cx="6599853" cy="3690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1C5FEF-B0DF-6149-95D9-30BA6F8CAD7F}"/>
              </a:ext>
            </a:extLst>
          </p:cNvPr>
          <p:cNvSpPr txBox="1"/>
          <p:nvPr/>
        </p:nvSpPr>
        <p:spPr>
          <a:xfrm>
            <a:off x="7165910" y="5704341"/>
            <a:ext cx="2687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Hausfather</a:t>
            </a:r>
            <a:r>
              <a:rPr lang="en-US" sz="1200" dirty="0"/>
              <a:t> et al.,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FAC3A-82AC-C84B-9E39-1BDD152D8413}"/>
              </a:ext>
            </a:extLst>
          </p:cNvPr>
          <p:cNvSpPr txBox="1"/>
          <p:nvPr/>
        </p:nvSpPr>
        <p:spPr>
          <a:xfrm>
            <a:off x="6583284" y="1825708"/>
            <a:ext cx="426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Climate Models to Observations since 1970 </a:t>
            </a:r>
          </a:p>
        </p:txBody>
      </p:sp>
    </p:spTree>
    <p:extLst>
      <p:ext uri="{BB962C8B-B14F-4D97-AF65-F5344CB8AC3E}">
        <p14:creationId xmlns:p14="http://schemas.microsoft.com/office/powerpoint/2010/main" val="3941151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038AD6-57C1-5747-B230-FD68BDC5F9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927"/>
          <a:stretch/>
        </p:blipFill>
        <p:spPr>
          <a:xfrm>
            <a:off x="164569" y="117457"/>
            <a:ext cx="7402718" cy="1189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987A62-5525-4A4B-A01F-F91E6C568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278"/>
          <a:stretch/>
        </p:blipFill>
        <p:spPr>
          <a:xfrm>
            <a:off x="6989218" y="136117"/>
            <a:ext cx="3451658" cy="53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D30090-1D37-6445-A3C4-50047824A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932" y="1233184"/>
            <a:ext cx="4889068" cy="45574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1B025D-206C-8449-8162-7E176FB86622}"/>
              </a:ext>
            </a:extLst>
          </p:cNvPr>
          <p:cNvSpPr txBox="1"/>
          <p:nvPr/>
        </p:nvSpPr>
        <p:spPr>
          <a:xfrm>
            <a:off x="8279752" y="5798553"/>
            <a:ext cx="2935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Key Basins (Green + Blue) produce ~55% of all runoff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67798-CD0C-5444-9FB9-28F77997A138}"/>
              </a:ext>
            </a:extLst>
          </p:cNvPr>
          <p:cNvSpPr txBox="1"/>
          <p:nvPr/>
        </p:nvSpPr>
        <p:spPr>
          <a:xfrm>
            <a:off x="398614" y="3183612"/>
            <a:ext cx="670808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Findings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~50% of Decline due to Higher Temperatures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More Evaporation of all kinds</a:t>
            </a:r>
          </a:p>
          <a:p>
            <a:pPr lvl="2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~50% of Decline due to Changing Precipitation Patterns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Shift to less productive basins</a:t>
            </a:r>
          </a:p>
          <a:p>
            <a:endParaRPr lang="en-US" sz="2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CBBF7F-BB35-C84F-97B3-D70BAC9A6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614" y="1679024"/>
            <a:ext cx="6853523" cy="810425"/>
          </a:xfrm>
        </p:spPr>
        <p:txBody>
          <a:bodyPr>
            <a:noAutofit/>
          </a:bodyPr>
          <a:lstStyle/>
          <a:p>
            <a:r>
              <a:rPr lang="en-US" sz="2400" dirty="0"/>
              <a:t> Hydrology Model-based Study using Historical Data</a:t>
            </a:r>
          </a:p>
          <a:p>
            <a:pPr lvl="1"/>
            <a:r>
              <a:rPr lang="en-US" sz="2000" dirty="0"/>
              <a:t>Run model with and without temperature change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7140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B529F1-45D8-0546-853C-C9033E7ED5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951"/>
          <a:stretch/>
        </p:blipFill>
        <p:spPr>
          <a:xfrm>
            <a:off x="-33245" y="74142"/>
            <a:ext cx="9128575" cy="6128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3C3CAA-C484-2749-B7C6-7654ECD465C2}"/>
              </a:ext>
            </a:extLst>
          </p:cNvPr>
          <p:cNvSpPr txBox="1"/>
          <p:nvPr/>
        </p:nvSpPr>
        <p:spPr>
          <a:xfrm>
            <a:off x="430957" y="2382653"/>
            <a:ext cx="84725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20% Flow Decline over last century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50% of that due to climate change (i.e. 10% flow loss)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Climate models show 1.2°C warming and 3% </a:t>
            </a:r>
            <a:r>
              <a:rPr lang="en-US" sz="2000" dirty="0" err="1"/>
              <a:t>precip</a:t>
            </a:r>
            <a:r>
              <a:rPr lang="en-US" sz="2000" dirty="0"/>
              <a:t> decline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Precipitation Elasticity of   ~  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Temperature Sensitivity of ~ -2.8% to -7% /°C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Warming is 1/3 of the decline          (~3 % of flow)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Precipitation Loss is 2/3 of decline  (~7 % of flow)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What’s New: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	1. Attribution of 1981- 2010 precipitation decline to climate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	2. Lower Temperature Sensitivity</a:t>
            </a:r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9B7F92-32B0-6245-A437-F7E85E42B104}"/>
              </a:ext>
            </a:extLst>
          </p:cNvPr>
          <p:cNvSpPr txBox="1"/>
          <p:nvPr/>
        </p:nvSpPr>
        <p:spPr>
          <a:xfrm>
            <a:off x="769944" y="754448"/>
            <a:ext cx="7685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Hoerling</a:t>
            </a:r>
            <a:r>
              <a:rPr lang="en-US" dirty="0"/>
              <a:t>, </a:t>
            </a:r>
            <a:r>
              <a:rPr lang="en-US" dirty="0" err="1"/>
              <a:t>Barsugli</a:t>
            </a:r>
            <a:r>
              <a:rPr lang="en-US" dirty="0"/>
              <a:t>, </a:t>
            </a:r>
            <a:r>
              <a:rPr lang="en-US" dirty="0" err="1"/>
              <a:t>Livneh</a:t>
            </a:r>
            <a:r>
              <a:rPr lang="en-US" dirty="0"/>
              <a:t>, </a:t>
            </a:r>
            <a:r>
              <a:rPr lang="en-US" dirty="0" err="1"/>
              <a:t>Eischeid</a:t>
            </a:r>
            <a:r>
              <a:rPr lang="en-US" dirty="0"/>
              <a:t>, Quan, Badger,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B762DC-6399-6144-8E76-6EBBB43724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53"/>
          <a:stretch/>
        </p:blipFill>
        <p:spPr>
          <a:xfrm>
            <a:off x="9272752" y="0"/>
            <a:ext cx="244837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8EB2C-F86A-4248-9AEC-9445292A7447}"/>
              </a:ext>
            </a:extLst>
          </p:cNvPr>
          <p:cNvSpPr txBox="1"/>
          <p:nvPr/>
        </p:nvSpPr>
        <p:spPr>
          <a:xfrm>
            <a:off x="11454418" y="702156"/>
            <a:ext cx="73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With Climate Change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63E561-47A9-4A4A-8016-007A5E05A0D3}"/>
              </a:ext>
            </a:extLst>
          </p:cNvPr>
          <p:cNvSpPr txBox="1"/>
          <p:nvPr/>
        </p:nvSpPr>
        <p:spPr>
          <a:xfrm>
            <a:off x="9759356" y="702155"/>
            <a:ext cx="73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Without Climate Change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771D23-8B80-D145-B518-E91FC044E865}"/>
              </a:ext>
            </a:extLst>
          </p:cNvPr>
          <p:cNvSpPr txBox="1"/>
          <p:nvPr/>
        </p:nvSpPr>
        <p:spPr>
          <a:xfrm>
            <a:off x="10011214" y="2699656"/>
            <a:ext cx="1392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Precipitation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3EB891-B926-EF46-9DE3-640E3F61123F}"/>
              </a:ext>
            </a:extLst>
          </p:cNvPr>
          <p:cNvSpPr txBox="1"/>
          <p:nvPr/>
        </p:nvSpPr>
        <p:spPr>
          <a:xfrm>
            <a:off x="10197827" y="4872135"/>
            <a:ext cx="1392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Runoff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03AD38-8454-0C44-A6E2-861AE7EAC38F}"/>
              </a:ext>
            </a:extLst>
          </p:cNvPr>
          <p:cNvSpPr txBox="1"/>
          <p:nvPr/>
        </p:nvSpPr>
        <p:spPr>
          <a:xfrm>
            <a:off x="9620723" y="380561"/>
            <a:ext cx="1392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Temperature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A6E5A9-0292-7C48-9680-29600A88B16F}"/>
              </a:ext>
            </a:extLst>
          </p:cNvPr>
          <p:cNvSpPr txBox="1"/>
          <p:nvPr/>
        </p:nvSpPr>
        <p:spPr>
          <a:xfrm>
            <a:off x="8658809" y="11229"/>
            <a:ext cx="33116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Climate Model Results 1981-2010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A23460-49EC-D64B-8267-8AE63E84BDC9}"/>
              </a:ext>
            </a:extLst>
          </p:cNvPr>
          <p:cNvSpPr txBox="1"/>
          <p:nvPr/>
        </p:nvSpPr>
        <p:spPr>
          <a:xfrm>
            <a:off x="470876" y="1418678"/>
            <a:ext cx="587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Sophisticated Multi-model Multi-Ensemble GCM Effort with and without added greenhouse gasses</a:t>
            </a:r>
          </a:p>
        </p:txBody>
      </p:sp>
    </p:spTree>
    <p:extLst>
      <p:ext uri="{BB962C8B-B14F-4D97-AF65-F5344CB8AC3E}">
        <p14:creationId xmlns:p14="http://schemas.microsoft.com/office/powerpoint/2010/main" val="55702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6BBE5-FEF2-CE48-B365-EFDFDE7F8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48" y="2356438"/>
            <a:ext cx="5005552" cy="4351338"/>
          </a:xfrm>
        </p:spPr>
        <p:txBody>
          <a:bodyPr>
            <a:normAutofit/>
          </a:bodyPr>
          <a:lstStyle/>
          <a:p>
            <a:r>
              <a:rPr lang="en-US" sz="2400" dirty="0"/>
              <a:t>Wildfire, Drought, Pests expected to change forests significantly – lots of shrubs to replace trees</a:t>
            </a:r>
          </a:p>
          <a:p>
            <a:r>
              <a:rPr lang="en-US" sz="2400" dirty="0"/>
              <a:t>Few studies quantify both climate change and land cover disturbance</a:t>
            </a:r>
          </a:p>
          <a:p>
            <a:r>
              <a:rPr lang="en-US" sz="2400" dirty="0"/>
              <a:t>‘Robustly calibrated’ VIC Model</a:t>
            </a:r>
          </a:p>
          <a:p>
            <a:r>
              <a:rPr lang="en-US" sz="2400" dirty="0"/>
              <a:t>End-century streamflow is at least 6-11% lower than climate change only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B73E54-ECFD-4D4E-857E-5BA9A59DA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69" y="0"/>
            <a:ext cx="12192000" cy="21252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DA7CBE-E4C1-774A-809A-A2980F6FC24B}"/>
              </a:ext>
            </a:extLst>
          </p:cNvPr>
          <p:cNvSpPr txBox="1"/>
          <p:nvPr/>
        </p:nvSpPr>
        <p:spPr>
          <a:xfrm>
            <a:off x="5349765" y="693273"/>
            <a:ext cx="149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January,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B1B70-EA8C-614E-8DFC-F56B1C5EA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234" y="2041183"/>
            <a:ext cx="4470400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2A9DB3-C872-3D43-BAFB-F1CC244F0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848" y="2638097"/>
            <a:ext cx="6256102" cy="321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5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F9657-C489-E54B-830C-778071B1E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Chris Milly’s (USGS – NOAA GFDL Lab) new study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3816D-8C5A-0441-A6BA-2B596B87E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179" y="1325562"/>
            <a:ext cx="6739759" cy="51277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Lead Author of ‘Stationarity is Dead’</a:t>
            </a:r>
          </a:p>
          <a:p>
            <a:r>
              <a:rPr lang="en-US" dirty="0"/>
              <a:t>Effort is ‘In Review’ at an important journal</a:t>
            </a:r>
          </a:p>
          <a:p>
            <a:r>
              <a:rPr lang="en-US" dirty="0"/>
              <a:t>Attempt to ‘reconcile’ the wide range of CR Temperature Sensitivities</a:t>
            </a:r>
          </a:p>
          <a:p>
            <a:r>
              <a:rPr lang="en-US" dirty="0"/>
              <a:t>Answer: -9.3 %/°C !</a:t>
            </a:r>
          </a:p>
          <a:p>
            <a:r>
              <a:rPr lang="en-US" dirty="0"/>
              <a:t>Mid-century flow loss (only T) </a:t>
            </a:r>
          </a:p>
          <a:p>
            <a:pPr lvl="1"/>
            <a:r>
              <a:rPr lang="en-US" dirty="0"/>
              <a:t>-14% to -26% RCP4.5</a:t>
            </a:r>
          </a:p>
          <a:p>
            <a:pPr lvl="1"/>
            <a:r>
              <a:rPr lang="en-US" dirty="0"/>
              <a:t>-19% to -31% RCP8.5</a:t>
            </a:r>
          </a:p>
          <a:p>
            <a:r>
              <a:rPr lang="en-US" dirty="0"/>
              <a:t>Mid-century flow loss (both T&amp;P)</a:t>
            </a:r>
          </a:p>
          <a:p>
            <a:pPr lvl="1"/>
            <a:r>
              <a:rPr lang="en-US" dirty="0"/>
              <a:t>+5% to -24%</a:t>
            </a:r>
          </a:p>
          <a:p>
            <a:pPr lvl="1"/>
            <a:r>
              <a:rPr lang="en-US" dirty="0"/>
              <a:t>+3% to -40%</a:t>
            </a:r>
          </a:p>
          <a:p>
            <a:r>
              <a:rPr lang="en-US" dirty="0"/>
              <a:t>Key Finding: As shiny, reflective snow declines, absorbed radiation goes up (2/3 of the cause)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42874A-BACF-0542-BF7C-F1D582056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438" y="1069647"/>
            <a:ext cx="45466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5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090CC4-7F6A-A74E-9F91-4368CF9F7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807" y="908986"/>
            <a:ext cx="8140393" cy="5949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4A36F8-B606-B640-BD4D-98E5636EEB3B}"/>
              </a:ext>
            </a:extLst>
          </p:cNvPr>
          <p:cNvSpPr txBox="1"/>
          <p:nvPr/>
        </p:nvSpPr>
        <p:spPr>
          <a:xfrm>
            <a:off x="580767" y="197708"/>
            <a:ext cx="762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Emerging Evidence of Lower Basin Inflow Loss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6D4F2B-B876-9C42-8FFE-B80D66198E5F}"/>
              </a:ext>
            </a:extLst>
          </p:cNvPr>
          <p:cNvSpPr txBox="1"/>
          <p:nvPr/>
        </p:nvSpPr>
        <p:spPr>
          <a:xfrm>
            <a:off x="49739" y="1493982"/>
            <a:ext cx="36970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Unpublished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Lower Basin inflows from 1980 show strong downward trends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Total Loss ~ 250,000 </a:t>
            </a:r>
            <a:r>
              <a:rPr lang="en-US" sz="2000" dirty="0" err="1"/>
              <a:t>af</a:t>
            </a:r>
            <a:r>
              <a:rPr lang="en-US" sz="2000" dirty="0"/>
              <a:t>/year </a:t>
            </a:r>
          </a:p>
          <a:p>
            <a:r>
              <a:rPr lang="en-US" sz="2000" dirty="0"/>
              <a:t>	(~ 16% of total inflow)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Makes Structural Deficit Worse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Loss is from the LB Rivers, not channel losses (</a:t>
            </a:r>
            <a:r>
              <a:rPr lang="en-US" sz="2000" dirty="0" err="1"/>
              <a:t>Paria</a:t>
            </a:r>
            <a:r>
              <a:rPr lang="en-US" sz="2000" dirty="0"/>
              <a:t>, LCR, Virgin, Bill Williams)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DE240-AC70-CF49-98D1-1DC4180EE4F3}"/>
              </a:ext>
            </a:extLst>
          </p:cNvPr>
          <p:cNvSpPr txBox="1"/>
          <p:nvPr/>
        </p:nvSpPr>
        <p:spPr>
          <a:xfrm>
            <a:off x="225972" y="6209719"/>
            <a:ext cx="3442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Reclamation Natural Flows</a:t>
            </a:r>
          </a:p>
          <a:p>
            <a:r>
              <a:rPr lang="en-US" sz="1400" dirty="0"/>
              <a:t>Analysis: Udall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7B008-9644-FD42-BAD1-8F4B6B40F3E7}"/>
              </a:ext>
            </a:extLst>
          </p:cNvPr>
          <p:cNvSpPr txBox="1"/>
          <p:nvPr/>
        </p:nvSpPr>
        <p:spPr>
          <a:xfrm>
            <a:off x="4109545" y="908986"/>
            <a:ext cx="46665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Lower Basin Inflows (Rivers + Gains/Losses)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B8C754-A1DE-2743-97CB-0E028AFB1EEB}"/>
              </a:ext>
            </a:extLst>
          </p:cNvPr>
          <p:cNvSpPr txBox="1"/>
          <p:nvPr/>
        </p:nvSpPr>
        <p:spPr>
          <a:xfrm>
            <a:off x="3589151" y="1592850"/>
            <a:ext cx="7433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 </a:t>
            </a:r>
            <a:r>
              <a:rPr lang="en-US" dirty="0" err="1"/>
              <a:t>maf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7EA8A8-FC92-B649-8238-B4106B13144C}"/>
              </a:ext>
            </a:extLst>
          </p:cNvPr>
          <p:cNvSpPr txBox="1"/>
          <p:nvPr/>
        </p:nvSpPr>
        <p:spPr>
          <a:xfrm>
            <a:off x="3589151" y="2834104"/>
            <a:ext cx="7433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 </a:t>
            </a:r>
            <a:r>
              <a:rPr lang="en-US" dirty="0" err="1"/>
              <a:t>maf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0B44FE-93F7-B043-81A2-12BC528782A8}"/>
              </a:ext>
            </a:extLst>
          </p:cNvPr>
          <p:cNvSpPr txBox="1"/>
          <p:nvPr/>
        </p:nvSpPr>
        <p:spPr>
          <a:xfrm>
            <a:off x="3589151" y="4095840"/>
            <a:ext cx="7433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 </a:t>
            </a:r>
            <a:r>
              <a:rPr lang="en-US" dirty="0" err="1"/>
              <a:t>maf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408A6F-C998-7146-B0CD-8D913CA1FED2}"/>
              </a:ext>
            </a:extLst>
          </p:cNvPr>
          <p:cNvSpPr txBox="1"/>
          <p:nvPr/>
        </p:nvSpPr>
        <p:spPr>
          <a:xfrm>
            <a:off x="3589151" y="5476919"/>
            <a:ext cx="7433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 </a:t>
            </a:r>
            <a:r>
              <a:rPr lang="en-US" dirty="0" err="1"/>
              <a:t>maf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2B0D87-85DF-0645-8867-283038FB61ED}"/>
              </a:ext>
            </a:extLst>
          </p:cNvPr>
          <p:cNvSpPr txBox="1"/>
          <p:nvPr/>
        </p:nvSpPr>
        <p:spPr>
          <a:xfrm>
            <a:off x="11341786" y="1540534"/>
            <a:ext cx="7433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 </a:t>
            </a:r>
            <a:r>
              <a:rPr lang="en-US" dirty="0" err="1"/>
              <a:t>maf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6AE568-03BF-CB4D-BF61-0C998FEF6094}"/>
              </a:ext>
            </a:extLst>
          </p:cNvPr>
          <p:cNvSpPr txBox="1"/>
          <p:nvPr/>
        </p:nvSpPr>
        <p:spPr>
          <a:xfrm>
            <a:off x="11448694" y="2847777"/>
            <a:ext cx="7433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 </a:t>
            </a:r>
            <a:r>
              <a:rPr lang="en-US" dirty="0" err="1"/>
              <a:t>maf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A5C33-33C1-A146-A324-A1AE3753A9C5}"/>
              </a:ext>
            </a:extLst>
          </p:cNvPr>
          <p:cNvSpPr txBox="1"/>
          <p:nvPr/>
        </p:nvSpPr>
        <p:spPr>
          <a:xfrm>
            <a:off x="11448694" y="4181659"/>
            <a:ext cx="7433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 </a:t>
            </a:r>
            <a:r>
              <a:rPr lang="en-US" dirty="0" err="1"/>
              <a:t>maf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EB4739-D4A7-9443-A3DC-FA80AEF75674}"/>
              </a:ext>
            </a:extLst>
          </p:cNvPr>
          <p:cNvSpPr txBox="1"/>
          <p:nvPr/>
        </p:nvSpPr>
        <p:spPr>
          <a:xfrm>
            <a:off x="11448694" y="5515541"/>
            <a:ext cx="7433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 </a:t>
            </a:r>
            <a:r>
              <a:rPr lang="en-US" dirty="0" err="1"/>
              <a:t>maf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0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F9D41-2BD3-E441-ADD0-FBB2E9EBE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18255"/>
            <a:ext cx="10515600" cy="1325563"/>
          </a:xfrm>
        </p:spPr>
        <p:txBody>
          <a:bodyPr/>
          <a:lstStyle/>
          <a:p>
            <a:r>
              <a:rPr lang="en-US" dirty="0"/>
              <a:t>Adapting is not enough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1AAF0-91C8-AE49-B45B-9D1DDCB85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624" y="1343818"/>
            <a:ext cx="6181465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 now 2</a:t>
            </a:r>
            <a:r>
              <a:rPr lang="en-US" baseline="30000" dirty="0"/>
              <a:t>nd</a:t>
            </a:r>
            <a:r>
              <a:rPr lang="en-US" dirty="0"/>
              <a:t> largest emitter on annual basis</a:t>
            </a:r>
          </a:p>
          <a:p>
            <a:r>
              <a:rPr lang="en-US" dirty="0"/>
              <a:t>US largest cumulative emitter by far</a:t>
            </a:r>
          </a:p>
          <a:p>
            <a:r>
              <a:rPr lang="en-US" dirty="0"/>
              <a:t>US per capita emissions 2x China, Europe, 4x India</a:t>
            </a:r>
          </a:p>
          <a:p>
            <a:r>
              <a:rPr lang="en-US" dirty="0"/>
              <a:t>Emissions continue to rise but solution requires net zero emissions ASAP</a:t>
            </a:r>
          </a:p>
          <a:p>
            <a:r>
              <a:rPr lang="en-US" dirty="0"/>
              <a:t>Enormous Gap between 2°C Target and current path (~3.2 °C ) (CRB / </a:t>
            </a:r>
            <a:r>
              <a:rPr lang="en-US"/>
              <a:t>Land Higher)</a:t>
            </a:r>
            <a:endParaRPr lang="en-US" dirty="0"/>
          </a:p>
          <a:p>
            <a:r>
              <a:rPr lang="en-US" dirty="0"/>
              <a:t>World Leadership Desperately Needed</a:t>
            </a:r>
          </a:p>
          <a:p>
            <a:r>
              <a:rPr lang="en-US" dirty="0"/>
              <a:t>Withdrawing from the only international agreement (Paris) is wrong</a:t>
            </a:r>
          </a:p>
          <a:p>
            <a:r>
              <a:rPr lang="en-US" dirty="0"/>
              <a:t>Inaction will be increasingly expensive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645732-D7A8-4A4D-99A6-4B0E3610F715}"/>
              </a:ext>
            </a:extLst>
          </p:cNvPr>
          <p:cNvGrpSpPr/>
          <p:nvPr/>
        </p:nvGrpSpPr>
        <p:grpSpPr>
          <a:xfrm>
            <a:off x="6613308" y="505624"/>
            <a:ext cx="5555448" cy="5625830"/>
            <a:chOff x="6436973" y="1047970"/>
            <a:chExt cx="5555448" cy="56258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61B9E07-D799-F04C-9C62-38E058931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36973" y="1047970"/>
              <a:ext cx="5231937" cy="562583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9EDEA5-9EBC-B542-9E36-595754748A5F}"/>
                </a:ext>
              </a:extLst>
            </p:cNvPr>
            <p:cNvSpPr txBox="1"/>
            <p:nvPr/>
          </p:nvSpPr>
          <p:spPr>
            <a:xfrm>
              <a:off x="11438805" y="2743200"/>
              <a:ext cx="5536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Russia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B32E77-89E8-8F4F-8204-7037F27799CF}"/>
                </a:ext>
              </a:extLst>
            </p:cNvPr>
            <p:cNvSpPr txBox="1"/>
            <p:nvPr/>
          </p:nvSpPr>
          <p:spPr>
            <a:xfrm>
              <a:off x="11438805" y="3810000"/>
              <a:ext cx="5536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Japan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933C98-44B7-674A-8D52-E27CB7A5861D}"/>
                </a:ext>
              </a:extLst>
            </p:cNvPr>
            <p:cNvSpPr txBox="1"/>
            <p:nvPr/>
          </p:nvSpPr>
          <p:spPr>
            <a:xfrm>
              <a:off x="11438805" y="4125560"/>
              <a:ext cx="5536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China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1DD111-0B9F-E04D-A6E6-91BA737AA462}"/>
                </a:ext>
              </a:extLst>
            </p:cNvPr>
            <p:cNvSpPr txBox="1"/>
            <p:nvPr/>
          </p:nvSpPr>
          <p:spPr>
            <a:xfrm>
              <a:off x="11438805" y="4441120"/>
              <a:ext cx="5536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EU-28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533596-4026-944A-903A-ECC3B6164D13}"/>
                </a:ext>
              </a:extLst>
            </p:cNvPr>
            <p:cNvSpPr txBox="1"/>
            <p:nvPr/>
          </p:nvSpPr>
          <p:spPr>
            <a:xfrm>
              <a:off x="11422359" y="4787782"/>
              <a:ext cx="5536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Global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B37523-8437-D445-82CF-7793C0B5E31B}"/>
                </a:ext>
              </a:extLst>
            </p:cNvPr>
            <p:cNvSpPr txBox="1"/>
            <p:nvPr/>
          </p:nvSpPr>
          <p:spPr>
            <a:xfrm>
              <a:off x="11438805" y="5511648"/>
              <a:ext cx="5536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India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EC6014D-1EFE-1B45-8BA8-0A26292476F3}"/>
                </a:ext>
              </a:extLst>
            </p:cNvPr>
            <p:cNvSpPr txBox="1"/>
            <p:nvPr/>
          </p:nvSpPr>
          <p:spPr>
            <a:xfrm>
              <a:off x="11438805" y="2080978"/>
              <a:ext cx="5536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USA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8F181A5-5697-9B41-95DD-1FB55FEB6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089" y="1177644"/>
            <a:ext cx="5231937" cy="311100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187B14B-FE33-5641-BD9D-097344C016DD}"/>
              </a:ext>
            </a:extLst>
          </p:cNvPr>
          <p:cNvGrpSpPr/>
          <p:nvPr/>
        </p:nvGrpSpPr>
        <p:grpSpPr>
          <a:xfrm>
            <a:off x="6946257" y="836193"/>
            <a:ext cx="4889550" cy="5516183"/>
            <a:chOff x="6946257" y="836193"/>
            <a:chExt cx="4889550" cy="55161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67D8511-693B-2346-A7F9-37A981C64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46257" y="1135108"/>
              <a:ext cx="4889550" cy="521726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E1E16DB-33D8-0748-82DA-DE5BF776B05E}"/>
                </a:ext>
              </a:extLst>
            </p:cNvPr>
            <p:cNvSpPr txBox="1"/>
            <p:nvPr/>
          </p:nvSpPr>
          <p:spPr>
            <a:xfrm>
              <a:off x="8294451" y="836193"/>
              <a:ext cx="2849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CO2 Emissions by Country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9249A88-92E8-9243-89F7-154FDAE86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948" y="888355"/>
            <a:ext cx="5472218" cy="5353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BC3D24-6040-F54D-BD14-12FE2589CA92}"/>
              </a:ext>
            </a:extLst>
          </p:cNvPr>
          <p:cNvSpPr txBox="1"/>
          <p:nvPr/>
        </p:nvSpPr>
        <p:spPr>
          <a:xfrm>
            <a:off x="7605261" y="6149205"/>
            <a:ext cx="3661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 Emissions Gap Report, 2019</a:t>
            </a:r>
          </a:p>
        </p:txBody>
      </p:sp>
    </p:spTree>
    <p:extLst>
      <p:ext uri="{BB962C8B-B14F-4D97-AF65-F5344CB8AC3E}">
        <p14:creationId xmlns:p14="http://schemas.microsoft.com/office/powerpoint/2010/main" val="52922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A6348-6706-9247-AE2C-385D2CAD7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know how to solve this…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06C17-C0F7-8A48-9647-BF205096D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5506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Price on Carbon</a:t>
            </a:r>
          </a:p>
          <a:p>
            <a:pPr lvl="1"/>
            <a:r>
              <a:rPr lang="en-US" dirty="0"/>
              <a:t>Important but only a piece</a:t>
            </a:r>
          </a:p>
          <a:p>
            <a:r>
              <a:rPr lang="en-US" dirty="0"/>
              <a:t>Tax Credits</a:t>
            </a:r>
          </a:p>
          <a:p>
            <a:pPr lvl="1"/>
            <a:r>
              <a:rPr lang="en-US" dirty="0"/>
              <a:t>Investments</a:t>
            </a:r>
          </a:p>
          <a:p>
            <a:pPr lvl="1"/>
            <a:r>
              <a:rPr lang="en-US" dirty="0"/>
              <a:t>Production (e.g. wind)</a:t>
            </a:r>
          </a:p>
          <a:p>
            <a:r>
              <a:rPr lang="en-US" dirty="0"/>
              <a:t>Renewable Portfolio Standards</a:t>
            </a:r>
          </a:p>
          <a:p>
            <a:r>
              <a:rPr lang="en-US" dirty="0"/>
              <a:t>Research and Development $</a:t>
            </a:r>
          </a:p>
          <a:p>
            <a:r>
              <a:rPr lang="en-US" dirty="0"/>
              <a:t>Technologically possible solutions now appearing for difficult to de-carbonize sectors, e.g. aviation.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80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C1E8E5AB-B6B2-5743-B7DC-AA254FA1F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393" y="1524000"/>
            <a:ext cx="1265136" cy="126513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4D6455-7B19-3543-89E3-6334ADD603AB}"/>
              </a:ext>
            </a:extLst>
          </p:cNvPr>
          <p:cNvCxnSpPr>
            <a:cxnSpLocks/>
          </p:cNvCxnSpPr>
          <p:nvPr/>
        </p:nvCxnSpPr>
        <p:spPr>
          <a:xfrm>
            <a:off x="9961123" y="1524000"/>
            <a:ext cx="2159541" cy="3385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AC5C0B7-264E-7A4B-91A5-73E4E6A10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361C7-810D-8249-A422-476C573DF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549" y="1434853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Concepts of Temperature Sensitivity and Precipitation Elasticity are useful</a:t>
            </a:r>
          </a:p>
          <a:p>
            <a:pPr lvl="1"/>
            <a:r>
              <a:rPr lang="en-US" dirty="0"/>
              <a:t>Allow us to separate two important changes</a:t>
            </a:r>
          </a:p>
          <a:p>
            <a:r>
              <a:rPr lang="en-US" dirty="0"/>
              <a:t>Wide Variety of recent CRB studies point to declining flows</a:t>
            </a:r>
          </a:p>
          <a:p>
            <a:pPr lvl="1"/>
            <a:r>
              <a:rPr lang="en-US" dirty="0"/>
              <a:t>Up to half of the current 20% decline is climate change</a:t>
            </a:r>
          </a:p>
          <a:p>
            <a:r>
              <a:rPr lang="en-US" dirty="0"/>
              <a:t>Two Cumulative Causes of Flow Declines</a:t>
            </a:r>
          </a:p>
          <a:p>
            <a:pPr lvl="1"/>
            <a:r>
              <a:rPr lang="en-US" dirty="0"/>
              <a:t>Temperature (most studies)</a:t>
            </a:r>
          </a:p>
          <a:p>
            <a:pPr lvl="1"/>
            <a:r>
              <a:rPr lang="en-US" dirty="0"/>
              <a:t>Precipitation (</a:t>
            </a:r>
            <a:r>
              <a:rPr lang="en-US" dirty="0" err="1"/>
              <a:t>Hoerling</a:t>
            </a:r>
            <a:r>
              <a:rPr lang="en-US" dirty="0"/>
              <a:t> et al, 2019)</a:t>
            </a:r>
          </a:p>
          <a:p>
            <a:r>
              <a:rPr lang="en-US" dirty="0"/>
              <a:t>Two studies explicitly quantifies future losses</a:t>
            </a:r>
          </a:p>
          <a:p>
            <a:pPr lvl="1"/>
            <a:r>
              <a:rPr lang="en-US" dirty="0"/>
              <a:t>But Implicit in all studies</a:t>
            </a:r>
          </a:p>
          <a:p>
            <a:r>
              <a:rPr lang="en-US" dirty="0"/>
              <a:t>Temperature Impacts Carry Over from Year to Year</a:t>
            </a:r>
          </a:p>
          <a:p>
            <a:pPr lvl="1"/>
            <a:r>
              <a:rPr lang="en-US" dirty="0"/>
              <a:t>Soil Moisture Memory Important</a:t>
            </a:r>
          </a:p>
          <a:p>
            <a:r>
              <a:rPr lang="en-US" dirty="0"/>
              <a:t>Some emerging evidence for Lower Basin Flow Loss</a:t>
            </a:r>
          </a:p>
          <a:p>
            <a:pPr lvl="1"/>
            <a:r>
              <a:rPr lang="en-US" dirty="0"/>
              <a:t>First Place we’d expect to see losses</a:t>
            </a:r>
          </a:p>
          <a:p>
            <a:r>
              <a:rPr lang="en-US" dirty="0"/>
              <a:t>In the face of a planet changing event, adapting is not enough.</a:t>
            </a:r>
          </a:p>
          <a:p>
            <a:pPr lvl="1"/>
            <a:r>
              <a:rPr lang="en-US" dirty="0"/>
              <a:t>We have to address the root cause of these changes</a:t>
            </a:r>
          </a:p>
          <a:p>
            <a:pPr lvl="1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EA99DA-9F91-184E-886C-39E4F5110A29}"/>
              </a:ext>
            </a:extLst>
          </p:cNvPr>
          <p:cNvCxnSpPr/>
          <p:nvPr/>
        </p:nvCxnSpPr>
        <p:spPr>
          <a:xfrm flipH="1">
            <a:off x="8392538" y="1524000"/>
            <a:ext cx="1524000" cy="2924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>
            <a:extLst>
              <a:ext uri="{FF2B5EF4-FFF2-40B4-BE49-F238E27FC236}">
                <a16:creationId xmlns:a16="http://schemas.microsoft.com/office/drawing/2014/main" id="{11EA596C-86EA-1E45-B0AC-8C1419BF620F}"/>
              </a:ext>
            </a:extLst>
          </p:cNvPr>
          <p:cNvSpPr/>
          <p:nvPr/>
        </p:nvSpPr>
        <p:spPr>
          <a:xfrm>
            <a:off x="10478310" y="2878283"/>
            <a:ext cx="439366" cy="10124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93AD5856-DE9E-F84A-8E35-9FECE095DF7D}"/>
              </a:ext>
            </a:extLst>
          </p:cNvPr>
          <p:cNvSpPr/>
          <p:nvPr/>
        </p:nvSpPr>
        <p:spPr>
          <a:xfrm>
            <a:off x="10741227" y="3890744"/>
            <a:ext cx="739302" cy="356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E587E3-0CA3-DF4B-9E60-5D1552D3A938}"/>
              </a:ext>
            </a:extLst>
          </p:cNvPr>
          <p:cNvSpPr/>
          <p:nvPr/>
        </p:nvSpPr>
        <p:spPr>
          <a:xfrm>
            <a:off x="10577209" y="2878971"/>
            <a:ext cx="239948" cy="3830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0C490DE9-3E1E-A94D-BA60-5E2C1F833DD5}"/>
              </a:ext>
            </a:extLst>
          </p:cNvPr>
          <p:cNvSpPr/>
          <p:nvPr/>
        </p:nvSpPr>
        <p:spPr>
          <a:xfrm>
            <a:off x="9643353" y="2014879"/>
            <a:ext cx="680936" cy="462546"/>
          </a:xfrm>
          <a:custGeom>
            <a:avLst/>
            <a:gdLst>
              <a:gd name="connsiteX0" fmla="*/ 680936 w 680936"/>
              <a:gd name="connsiteY0" fmla="*/ 92781 h 462546"/>
              <a:gd name="connsiteX1" fmla="*/ 635541 w 680936"/>
              <a:gd name="connsiteY1" fmla="*/ 462432 h 462546"/>
              <a:gd name="connsiteX2" fmla="*/ 415047 w 680936"/>
              <a:gd name="connsiteY2" fmla="*/ 60355 h 462546"/>
              <a:gd name="connsiteX3" fmla="*/ 207524 w 680936"/>
              <a:gd name="connsiteY3" fmla="*/ 442976 h 462546"/>
              <a:gd name="connsiteX4" fmla="*/ 12970 w 680936"/>
              <a:gd name="connsiteY4" fmla="*/ 92781 h 462546"/>
              <a:gd name="connsiteX5" fmla="*/ 32426 w 680936"/>
              <a:gd name="connsiteY5" fmla="*/ 1989 h 462546"/>
              <a:gd name="connsiteX6" fmla="*/ 0 w 680936"/>
              <a:gd name="connsiteY6" fmla="*/ 27930 h 462546"/>
              <a:gd name="connsiteX7" fmla="*/ 0 w 680936"/>
              <a:gd name="connsiteY7" fmla="*/ 27930 h 46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936" h="462546">
                <a:moveTo>
                  <a:pt x="680936" y="92781"/>
                </a:moveTo>
                <a:cubicBezTo>
                  <a:pt x="680396" y="280308"/>
                  <a:pt x="679856" y="467836"/>
                  <a:pt x="635541" y="462432"/>
                </a:cubicBezTo>
                <a:cubicBezTo>
                  <a:pt x="591226" y="457028"/>
                  <a:pt x="486383" y="63598"/>
                  <a:pt x="415047" y="60355"/>
                </a:cubicBezTo>
                <a:cubicBezTo>
                  <a:pt x="343711" y="57112"/>
                  <a:pt x="274537" y="437572"/>
                  <a:pt x="207524" y="442976"/>
                </a:cubicBezTo>
                <a:cubicBezTo>
                  <a:pt x="140511" y="448380"/>
                  <a:pt x="42153" y="166279"/>
                  <a:pt x="12970" y="92781"/>
                </a:cubicBezTo>
                <a:cubicBezTo>
                  <a:pt x="-16213" y="19283"/>
                  <a:pt x="34588" y="12797"/>
                  <a:pt x="32426" y="1989"/>
                </a:cubicBezTo>
                <a:cubicBezTo>
                  <a:pt x="30264" y="-8819"/>
                  <a:pt x="0" y="27930"/>
                  <a:pt x="0" y="27930"/>
                </a:cubicBezTo>
                <a:lnTo>
                  <a:pt x="0" y="2793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85F56C-5A21-2244-9EBB-0E6AF4844171}"/>
              </a:ext>
            </a:extLst>
          </p:cNvPr>
          <p:cNvSpPr txBox="1"/>
          <p:nvPr/>
        </p:nvSpPr>
        <p:spPr>
          <a:xfrm>
            <a:off x="8835147" y="4410670"/>
            <a:ext cx="2717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Runoff is partly lagged, mimics </a:t>
            </a:r>
            <a:br>
              <a:rPr lang="en-US" dirty="0"/>
            </a:br>
            <a:r>
              <a:rPr lang="en-US" dirty="0"/>
              <a:t>first-in – first-out buffer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 depleted buffer reduces runoff at a later time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D9D9E5-8C3C-AC40-8CC5-5B63EC36883A}"/>
              </a:ext>
            </a:extLst>
          </p:cNvPr>
          <p:cNvSpPr txBox="1"/>
          <p:nvPr/>
        </p:nvSpPr>
        <p:spPr>
          <a:xfrm>
            <a:off x="10704288" y="4205767"/>
            <a:ext cx="11322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Old Water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4A9C8C-8E94-7240-B412-D31C48CFEFB6}"/>
              </a:ext>
            </a:extLst>
          </p:cNvPr>
          <p:cNvSpPr txBox="1"/>
          <p:nvPr/>
        </p:nvSpPr>
        <p:spPr>
          <a:xfrm>
            <a:off x="10780787" y="2914503"/>
            <a:ext cx="11322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New Water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3F7241A0-7439-254E-88F1-4A265E413036}"/>
              </a:ext>
            </a:extLst>
          </p:cNvPr>
          <p:cNvSpPr/>
          <p:nvPr/>
        </p:nvSpPr>
        <p:spPr>
          <a:xfrm>
            <a:off x="11622130" y="4180372"/>
            <a:ext cx="385665" cy="230298"/>
          </a:xfrm>
          <a:prstGeom prst="rightArrow">
            <a:avLst/>
          </a:prstGeom>
          <a:scene3d>
            <a:camera prst="orthographicFront">
              <a:rot lat="900000" lon="0" rev="18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89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862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C57B8-E0A0-7B41-8332-81C5B0A3C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38805-BC5D-0A4C-8B07-02553978D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Bradley.udall@colostate.edu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bradudall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7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F59F-9684-C542-9652-738A7B0A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06DE2-E930-B649-A571-18F4C34F8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52564" cy="4351338"/>
          </a:xfrm>
        </p:spPr>
        <p:txBody>
          <a:bodyPr/>
          <a:lstStyle/>
          <a:p>
            <a:r>
              <a:rPr lang="en-US" dirty="0"/>
              <a:t>Climate Change in 2019</a:t>
            </a:r>
          </a:p>
          <a:p>
            <a:r>
              <a:rPr lang="en-US" dirty="0"/>
              <a:t>8 Key CRB Climate Change Studies since 2011</a:t>
            </a:r>
          </a:p>
          <a:p>
            <a:r>
              <a:rPr lang="en-US" dirty="0"/>
              <a:t>Lower Basin Flow Loss Evidence</a:t>
            </a:r>
          </a:p>
          <a:p>
            <a:r>
              <a:rPr lang="en-US" dirty="0"/>
              <a:t>Doing more than just adapting</a:t>
            </a:r>
          </a:p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570356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B3CC57-E5E4-E549-A145-F8AA66CDC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79" y="2105531"/>
            <a:ext cx="5231937" cy="311100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C6B70C6-802E-1E4F-A1DC-600FFB960CAC}"/>
              </a:ext>
            </a:extLst>
          </p:cNvPr>
          <p:cNvGrpSpPr/>
          <p:nvPr/>
        </p:nvGrpSpPr>
        <p:grpSpPr>
          <a:xfrm>
            <a:off x="6211967" y="684804"/>
            <a:ext cx="5555448" cy="5625830"/>
            <a:chOff x="6436973" y="1047970"/>
            <a:chExt cx="5555448" cy="56258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BABFADF-27AC-104D-9C0F-4773FB9C8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6973" y="1047970"/>
              <a:ext cx="5231937" cy="562583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1B78F0E-6920-5149-AD63-FB7CBECF4487}"/>
                </a:ext>
              </a:extLst>
            </p:cNvPr>
            <p:cNvSpPr txBox="1"/>
            <p:nvPr/>
          </p:nvSpPr>
          <p:spPr>
            <a:xfrm>
              <a:off x="11438805" y="2743200"/>
              <a:ext cx="5536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Russia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28DC1F-2622-3346-8A23-AB647618B164}"/>
                </a:ext>
              </a:extLst>
            </p:cNvPr>
            <p:cNvSpPr txBox="1"/>
            <p:nvPr/>
          </p:nvSpPr>
          <p:spPr>
            <a:xfrm>
              <a:off x="11438805" y="3810000"/>
              <a:ext cx="5536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Japan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671ED8-A921-8249-A975-8E5351DEE692}"/>
                </a:ext>
              </a:extLst>
            </p:cNvPr>
            <p:cNvSpPr txBox="1"/>
            <p:nvPr/>
          </p:nvSpPr>
          <p:spPr>
            <a:xfrm>
              <a:off x="11438805" y="4125560"/>
              <a:ext cx="5536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China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E38637-E6EA-1342-A59D-D32560D68B76}"/>
                </a:ext>
              </a:extLst>
            </p:cNvPr>
            <p:cNvSpPr txBox="1"/>
            <p:nvPr/>
          </p:nvSpPr>
          <p:spPr>
            <a:xfrm>
              <a:off x="11438805" y="4441120"/>
              <a:ext cx="5536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EU-28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30521C-3E33-6148-A498-BC4F994CD8E4}"/>
                </a:ext>
              </a:extLst>
            </p:cNvPr>
            <p:cNvSpPr txBox="1"/>
            <p:nvPr/>
          </p:nvSpPr>
          <p:spPr>
            <a:xfrm>
              <a:off x="11422359" y="4787782"/>
              <a:ext cx="5536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Global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64B259-7A30-E943-A42A-98AB8BBDFE05}"/>
                </a:ext>
              </a:extLst>
            </p:cNvPr>
            <p:cNvSpPr txBox="1"/>
            <p:nvPr/>
          </p:nvSpPr>
          <p:spPr>
            <a:xfrm>
              <a:off x="11438805" y="5511648"/>
              <a:ext cx="5536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India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866881-998C-4442-8092-05767DEB6E45}"/>
                </a:ext>
              </a:extLst>
            </p:cNvPr>
            <p:cNvSpPr txBox="1"/>
            <p:nvPr/>
          </p:nvSpPr>
          <p:spPr>
            <a:xfrm>
              <a:off x="11438805" y="2080978"/>
              <a:ext cx="5536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USA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420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C82129-CD31-7748-90F5-F67F0453C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879" y="0"/>
            <a:ext cx="618212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32FE12-4235-7C47-9725-1AF75832B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536" y="0"/>
            <a:ext cx="6416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06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B37169-85CB-F349-8ACA-0B0877E6C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8540"/>
            <a:ext cx="12192000" cy="592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54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3B05A-012D-BF4C-A50D-B2D9F757C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68" y="86265"/>
            <a:ext cx="10515600" cy="1325563"/>
          </a:xfrm>
        </p:spPr>
        <p:txBody>
          <a:bodyPr/>
          <a:lstStyle/>
          <a:p>
            <a:r>
              <a:rPr lang="en-US" dirty="0"/>
              <a:t>Notable 2019 Climate Change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2650B-B18C-A440-A49E-275980D3C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96" y="1494885"/>
            <a:ext cx="5095672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2019 2</a:t>
            </a:r>
            <a:r>
              <a:rPr lang="en-US" baseline="30000" dirty="0"/>
              <a:t>nd</a:t>
            </a:r>
            <a:r>
              <a:rPr lang="en-US" dirty="0"/>
              <a:t> Warmest in Recorded History</a:t>
            </a:r>
          </a:p>
          <a:p>
            <a:r>
              <a:rPr lang="en-US" dirty="0"/>
              <a:t>Alaska Record Temperatures way above normal</a:t>
            </a:r>
          </a:p>
          <a:p>
            <a:r>
              <a:rPr lang="en-US" dirty="0"/>
              <a:t>US only place cool globally</a:t>
            </a:r>
          </a:p>
          <a:p>
            <a:r>
              <a:rPr lang="en-US" dirty="0"/>
              <a:t>Midwest Floods</a:t>
            </a:r>
          </a:p>
          <a:p>
            <a:r>
              <a:rPr lang="en-US" dirty="0"/>
              <a:t>2 European Heat Waves: Nimes 114 °F</a:t>
            </a:r>
          </a:p>
          <a:p>
            <a:r>
              <a:rPr lang="en-US" dirty="0"/>
              <a:t>John Martin Reservoir in Colorado 112 °F</a:t>
            </a:r>
          </a:p>
          <a:p>
            <a:r>
              <a:rPr lang="en-US" dirty="0"/>
              <a:t>Huge Melt event on Greenland Ice sheet</a:t>
            </a:r>
          </a:p>
          <a:p>
            <a:r>
              <a:rPr lang="en-US" dirty="0"/>
              <a:t>Imelda 40 Inches Rain in Houston</a:t>
            </a:r>
          </a:p>
          <a:p>
            <a:r>
              <a:rPr lang="en-US" dirty="0"/>
              <a:t>Arctic Sea Ice Record Lows</a:t>
            </a:r>
          </a:p>
          <a:p>
            <a:r>
              <a:rPr lang="en-US" dirty="0"/>
              <a:t>Venice Flooding</a:t>
            </a:r>
          </a:p>
          <a:p>
            <a:r>
              <a:rPr lang="en-US" dirty="0"/>
              <a:t>California Fires (yet again)</a:t>
            </a:r>
          </a:p>
          <a:p>
            <a:r>
              <a:rPr lang="en-US" dirty="0"/>
              <a:t>CRB Flash Drought Late WY 2019</a:t>
            </a:r>
          </a:p>
          <a:p>
            <a:r>
              <a:rPr lang="en-US" dirty="0"/>
              <a:t>Changing Politics Nationally and Internationally</a:t>
            </a:r>
          </a:p>
          <a:p>
            <a:endParaRPr lang="en-US" dirty="0"/>
          </a:p>
        </p:txBody>
      </p:sp>
      <p:pic>
        <p:nvPicPr>
          <p:cNvPr id="5" name="Picture 4" descr="A picture containing red, photo, table, different&#10;&#10;Description automatically generated">
            <a:extLst>
              <a:ext uri="{FF2B5EF4-FFF2-40B4-BE49-F238E27FC236}">
                <a16:creationId xmlns:a16="http://schemas.microsoft.com/office/drawing/2014/main" id="{3C3092BA-29BB-3B44-AC2D-F42CA0DD34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26" b="2502"/>
          <a:stretch/>
        </p:blipFill>
        <p:spPr>
          <a:xfrm>
            <a:off x="6453139" y="1225786"/>
            <a:ext cx="5702571" cy="4066163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63E794EE-5068-0A40-8CA5-BC9AF66214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8" r="3759"/>
          <a:stretch/>
        </p:blipFill>
        <p:spPr>
          <a:xfrm>
            <a:off x="6225951" y="1411828"/>
            <a:ext cx="5773493" cy="4604426"/>
          </a:xfrm>
          <a:prstGeom prst="rect">
            <a:avLst/>
          </a:prstGeom>
        </p:spPr>
      </p:pic>
      <p:pic>
        <p:nvPicPr>
          <p:cNvPr id="9" name="Picture 8" descr="A picture containing device, food, clock&#10;&#10;Description automatically generated">
            <a:extLst>
              <a:ext uri="{FF2B5EF4-FFF2-40B4-BE49-F238E27FC236}">
                <a16:creationId xmlns:a16="http://schemas.microsoft.com/office/drawing/2014/main" id="{4FA1A24A-4B76-5944-B119-7F96AB2F1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9784" y="1770737"/>
            <a:ext cx="6085248" cy="3926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F3CF2E-045B-994B-91B2-0F654D9551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4468" y="1225786"/>
            <a:ext cx="6501120" cy="50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6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7F0F319-D634-9444-AC90-A8769C7FF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610" y="0"/>
            <a:ext cx="5299364" cy="6858000"/>
          </a:xfrm>
          <a:prstGeom prst="rect">
            <a:avLst/>
          </a:prstGeom>
        </p:spPr>
      </p:pic>
      <p:pic>
        <p:nvPicPr>
          <p:cNvPr id="2" name="Picture 1" descr="A close up of a map&#10;&#10;Description automatically generated">
            <a:extLst>
              <a:ext uri="{FF2B5EF4-FFF2-40B4-BE49-F238E27FC236}">
                <a16:creationId xmlns:a16="http://schemas.microsoft.com/office/drawing/2014/main" id="{834C70CF-B522-E148-896A-C62FBA091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90" y="2173980"/>
            <a:ext cx="6716618" cy="46504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8CF47F-149F-2641-85B2-6B7B8814B0DE}"/>
              </a:ext>
            </a:extLst>
          </p:cNvPr>
          <p:cNvSpPr txBox="1"/>
          <p:nvPr/>
        </p:nvSpPr>
        <p:spPr>
          <a:xfrm>
            <a:off x="9118294" y="6073334"/>
            <a:ext cx="3073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Adapted from Udall &amp; </a:t>
            </a:r>
            <a:r>
              <a:rPr lang="en-US" sz="1200" dirty="0" err="1"/>
              <a:t>Overpeck</a:t>
            </a:r>
            <a:r>
              <a:rPr lang="en-US" sz="1200" dirty="0"/>
              <a:t>, 2017</a:t>
            </a:r>
          </a:p>
          <a:p>
            <a:r>
              <a:rPr lang="en-US" sz="1200" dirty="0"/>
              <a:t>Data thru September 2019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B1AF16-AAF4-3A46-9ECB-8A6381FCA206}"/>
              </a:ext>
            </a:extLst>
          </p:cNvPr>
          <p:cNvSpPr txBox="1"/>
          <p:nvPr/>
        </p:nvSpPr>
        <p:spPr>
          <a:xfrm>
            <a:off x="783258" y="318432"/>
            <a:ext cx="5728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Current Colorado River Reservoir, Flow, Precipitation and Temperatures in Long-Term Context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DA23B8-FD72-9C44-9606-026348770F12}"/>
              </a:ext>
            </a:extLst>
          </p:cNvPr>
          <p:cNvSpPr txBox="1"/>
          <p:nvPr/>
        </p:nvSpPr>
        <p:spPr>
          <a:xfrm>
            <a:off x="1816079" y="2284090"/>
            <a:ext cx="4175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Powell + Mead Contents 2000 to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4EF444-8673-184D-98CB-190E39BDD783}"/>
              </a:ext>
            </a:extLst>
          </p:cNvPr>
          <p:cNvSpPr txBox="1"/>
          <p:nvPr/>
        </p:nvSpPr>
        <p:spPr>
          <a:xfrm>
            <a:off x="2587261" y="2763532"/>
            <a:ext cx="2633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Thru August 1, 2019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8927F4-3FB6-3E4C-B7C8-64202DCD33E8}"/>
              </a:ext>
            </a:extLst>
          </p:cNvPr>
          <p:cNvSpPr/>
          <p:nvPr/>
        </p:nvSpPr>
        <p:spPr>
          <a:xfrm>
            <a:off x="5690586" y="4243526"/>
            <a:ext cx="506028" cy="719091"/>
          </a:xfrm>
          <a:prstGeom prst="ellipse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1E3957F-47FB-0C46-AC6C-B50B647783D0}"/>
              </a:ext>
            </a:extLst>
          </p:cNvPr>
          <p:cNvSpPr/>
          <p:nvPr/>
        </p:nvSpPr>
        <p:spPr>
          <a:xfrm>
            <a:off x="12055813" y="789960"/>
            <a:ext cx="136187" cy="461665"/>
          </a:xfrm>
          <a:prstGeom prst="ellipse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9E5BB4-A98F-F741-9575-D5233720B9AD}"/>
              </a:ext>
            </a:extLst>
          </p:cNvPr>
          <p:cNvSpPr/>
          <p:nvPr/>
        </p:nvSpPr>
        <p:spPr>
          <a:xfrm>
            <a:off x="11726459" y="618104"/>
            <a:ext cx="136187" cy="461665"/>
          </a:xfrm>
          <a:prstGeom prst="ellipse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FBD6836-1200-204F-A78C-5EE09EF5F721}"/>
              </a:ext>
            </a:extLst>
          </p:cNvPr>
          <p:cNvSpPr/>
          <p:nvPr/>
        </p:nvSpPr>
        <p:spPr>
          <a:xfrm>
            <a:off x="11440645" y="687763"/>
            <a:ext cx="136187" cy="461665"/>
          </a:xfrm>
          <a:prstGeom prst="ellipse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4B946D2-C4C0-754D-B5DA-36AFA2E857BD}"/>
              </a:ext>
            </a:extLst>
          </p:cNvPr>
          <p:cNvSpPr/>
          <p:nvPr/>
        </p:nvSpPr>
        <p:spPr>
          <a:xfrm>
            <a:off x="12037317" y="2173980"/>
            <a:ext cx="136187" cy="461665"/>
          </a:xfrm>
          <a:prstGeom prst="ellipse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5509E7-7F97-2949-9253-B1BC7E721D53}"/>
              </a:ext>
            </a:extLst>
          </p:cNvPr>
          <p:cNvSpPr/>
          <p:nvPr/>
        </p:nvSpPr>
        <p:spPr>
          <a:xfrm>
            <a:off x="11689175" y="2053257"/>
            <a:ext cx="136187" cy="461665"/>
          </a:xfrm>
          <a:prstGeom prst="ellipse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F61C54-9237-E449-AE7D-D226380F2A9C}"/>
              </a:ext>
            </a:extLst>
          </p:cNvPr>
          <p:cNvSpPr/>
          <p:nvPr/>
        </p:nvSpPr>
        <p:spPr>
          <a:xfrm>
            <a:off x="11475364" y="2173979"/>
            <a:ext cx="136187" cy="461665"/>
          </a:xfrm>
          <a:prstGeom prst="ellipse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EDA6E85-0BD4-FD41-8253-70A19EBD8F11}"/>
              </a:ext>
            </a:extLst>
          </p:cNvPr>
          <p:cNvSpPr/>
          <p:nvPr/>
        </p:nvSpPr>
        <p:spPr>
          <a:xfrm>
            <a:off x="12044959" y="3781861"/>
            <a:ext cx="136187" cy="461665"/>
          </a:xfrm>
          <a:prstGeom prst="ellipse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C888C47-9D59-0441-AA5F-4EA2DE08F53D}"/>
              </a:ext>
            </a:extLst>
          </p:cNvPr>
          <p:cNvSpPr/>
          <p:nvPr/>
        </p:nvSpPr>
        <p:spPr>
          <a:xfrm>
            <a:off x="11989106" y="4638943"/>
            <a:ext cx="136187" cy="461665"/>
          </a:xfrm>
          <a:prstGeom prst="ellipse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CDB30CE-7A08-0A4D-921F-2CDDB4CBE396}"/>
              </a:ext>
            </a:extLst>
          </p:cNvPr>
          <p:cNvSpPr/>
          <p:nvPr/>
        </p:nvSpPr>
        <p:spPr>
          <a:xfrm>
            <a:off x="12044959" y="5579992"/>
            <a:ext cx="136187" cy="461665"/>
          </a:xfrm>
          <a:prstGeom prst="ellipse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B5BC2C-BF12-E141-98DB-E12174017E2C}"/>
              </a:ext>
            </a:extLst>
          </p:cNvPr>
          <p:cNvSpPr/>
          <p:nvPr/>
        </p:nvSpPr>
        <p:spPr>
          <a:xfrm>
            <a:off x="11989106" y="5112609"/>
            <a:ext cx="136187" cy="314799"/>
          </a:xfrm>
          <a:prstGeom prst="ellipse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5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2644-3126-DE44-91FE-01BEFE11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62" y="-145173"/>
            <a:ext cx="10515600" cy="1325563"/>
          </a:xfrm>
        </p:spPr>
        <p:txBody>
          <a:bodyPr/>
          <a:lstStyle/>
          <a:p>
            <a:r>
              <a:rPr lang="en-US" dirty="0"/>
              <a:t>8 Key CRB Climate Change Studies Last 8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85165-72FE-1F49-87CD-9A1488FDA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586" y="989941"/>
            <a:ext cx="10515600" cy="4351338"/>
          </a:xfrm>
        </p:spPr>
        <p:txBody>
          <a:bodyPr>
            <a:noAutofit/>
          </a:bodyPr>
          <a:lstStyle/>
          <a:p>
            <a:r>
              <a:rPr lang="en-US" sz="2000" dirty="0"/>
              <a:t>Understanding Uncertainties in Colorado River </a:t>
            </a:r>
            <a:r>
              <a:rPr lang="en-US" sz="2000" dirty="0" err="1"/>
              <a:t>Streamflows</a:t>
            </a:r>
            <a:endParaRPr lang="en-US" sz="2000" dirty="0"/>
          </a:p>
          <a:p>
            <a:pPr lvl="1"/>
            <a:r>
              <a:rPr lang="en-US" sz="2000" dirty="0" err="1"/>
              <a:t>Vano</a:t>
            </a:r>
            <a:r>
              <a:rPr lang="en-US" sz="2000" dirty="0"/>
              <a:t> et al., 2014</a:t>
            </a:r>
          </a:p>
          <a:p>
            <a:r>
              <a:rPr lang="en-US" sz="2000" dirty="0"/>
              <a:t>The Importance of Warm Season Warming to Western US streamflow changes</a:t>
            </a:r>
          </a:p>
          <a:p>
            <a:pPr lvl="1"/>
            <a:r>
              <a:rPr lang="en-US" sz="2000" dirty="0"/>
              <a:t>Das et al., 2011</a:t>
            </a:r>
          </a:p>
          <a:p>
            <a:r>
              <a:rPr lang="en-US" sz="2000" dirty="0"/>
              <a:t>Increasing Influence of Air Temperature on Upper Colorado River Streamflow</a:t>
            </a:r>
          </a:p>
          <a:p>
            <a:pPr lvl="1"/>
            <a:r>
              <a:rPr lang="en-US" sz="2000" dirty="0"/>
              <a:t>Woodhouse, 2016</a:t>
            </a:r>
          </a:p>
          <a:p>
            <a:r>
              <a:rPr lang="en-US" sz="2000" dirty="0"/>
              <a:t>The Colorado River Hot Drought and Implications for the Future</a:t>
            </a:r>
          </a:p>
          <a:p>
            <a:pPr lvl="1"/>
            <a:r>
              <a:rPr lang="en-US" sz="2000" dirty="0"/>
              <a:t>Udall &amp; </a:t>
            </a:r>
            <a:r>
              <a:rPr lang="en-US" sz="2000" dirty="0" err="1"/>
              <a:t>Overpeck</a:t>
            </a:r>
            <a:r>
              <a:rPr lang="en-US" sz="2000" dirty="0"/>
              <a:t>, 2017</a:t>
            </a:r>
          </a:p>
          <a:p>
            <a:r>
              <a:rPr lang="en-US" sz="2000" dirty="0"/>
              <a:t>On the Causes of Declining Colorado River Flows</a:t>
            </a:r>
          </a:p>
          <a:p>
            <a:pPr lvl="1"/>
            <a:r>
              <a:rPr lang="en-US" sz="2000" dirty="0"/>
              <a:t>Xiao, Udall and </a:t>
            </a:r>
            <a:r>
              <a:rPr lang="en-US" sz="2000" dirty="0" err="1"/>
              <a:t>Lettenmaier</a:t>
            </a:r>
            <a:r>
              <a:rPr lang="en-US" sz="2000" dirty="0"/>
              <a:t>, 2018</a:t>
            </a:r>
          </a:p>
          <a:p>
            <a:r>
              <a:rPr lang="en-US" sz="2000" dirty="0"/>
              <a:t>Climate-Driven Disturbances in the San Juan River sub-basin of the Colorado River</a:t>
            </a:r>
          </a:p>
          <a:p>
            <a:pPr lvl="1"/>
            <a:r>
              <a:rPr lang="en-US" sz="2000" dirty="0"/>
              <a:t>Bennett et al., 2018</a:t>
            </a:r>
          </a:p>
          <a:p>
            <a:r>
              <a:rPr lang="en-US" sz="2000" dirty="0"/>
              <a:t>Causes for the Century-Long Decline in Colorado River Flow </a:t>
            </a:r>
          </a:p>
          <a:p>
            <a:pPr lvl="1"/>
            <a:r>
              <a:rPr lang="en-US" sz="2000" dirty="0" err="1"/>
              <a:t>Hoerling</a:t>
            </a:r>
            <a:r>
              <a:rPr lang="en-US" sz="2000" dirty="0"/>
              <a:t> et al., 2019</a:t>
            </a:r>
          </a:p>
          <a:p>
            <a:r>
              <a:rPr lang="en-US" sz="2000" dirty="0"/>
              <a:t>Chris Milly new study on Temperature Sensitivity</a:t>
            </a:r>
          </a:p>
          <a:p>
            <a:pPr lvl="1"/>
            <a:r>
              <a:rPr lang="en-US" sz="2000" dirty="0"/>
              <a:t>Under Review, 2020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Note: many others, but I have elected to focus on these 8 that deal specifically with temperature increases and flow reductions / implications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166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07F27-15D3-8A46-A020-E391B1E74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21" y="207524"/>
            <a:ext cx="5994634" cy="2817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C29109-67C4-0C43-9C2A-A8C404DF6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240" y="630776"/>
            <a:ext cx="4056839" cy="2798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503A19-E925-3B42-89C5-FB4465618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240" y="3800273"/>
            <a:ext cx="4331844" cy="29227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99D363-D3C2-A346-964D-07BC73CBCC4E}"/>
              </a:ext>
            </a:extLst>
          </p:cNvPr>
          <p:cNvSpPr txBox="1"/>
          <p:nvPr/>
        </p:nvSpPr>
        <p:spPr>
          <a:xfrm>
            <a:off x="646503" y="3024762"/>
            <a:ext cx="657667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Introduced 2 key concepts (among many other things)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Precipitation Elasticity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Ratio of the change in runoff to a 1% change in precipitation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Approximately 2 to 3 (unitless number)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 means 1% change in </a:t>
            </a:r>
            <a:r>
              <a:rPr lang="en-US" dirty="0" err="1"/>
              <a:t>precip</a:t>
            </a:r>
            <a:r>
              <a:rPr lang="en-US" dirty="0"/>
              <a:t> means 2% change in runoff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Temperature Sensitivity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Reduction in flow (as %) to 1°C temperature rise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Approximately -3 % to -10 % / °C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Always negative (implies flow loss)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With 1°C rise, -5%/C sensitivity means 5% flow loss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C5856F-D60A-304C-BD79-71D703CD736C}"/>
              </a:ext>
            </a:extLst>
          </p:cNvPr>
          <p:cNvSpPr/>
          <p:nvPr/>
        </p:nvSpPr>
        <p:spPr>
          <a:xfrm>
            <a:off x="7764883" y="1107260"/>
            <a:ext cx="3826213" cy="970355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8E7A70-E117-594A-A690-3AE3EE6F7541}"/>
              </a:ext>
            </a:extLst>
          </p:cNvPr>
          <p:cNvSpPr/>
          <p:nvPr/>
        </p:nvSpPr>
        <p:spPr>
          <a:xfrm>
            <a:off x="7889489" y="4782170"/>
            <a:ext cx="3826213" cy="897063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1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B8475B-B962-6142-BE08-5A56659D3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580"/>
          <a:stretch/>
        </p:blipFill>
        <p:spPr>
          <a:xfrm>
            <a:off x="86499" y="76268"/>
            <a:ext cx="6009502" cy="11644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4E695F-FB06-BA49-88FA-7FB0DB51BBCE}"/>
              </a:ext>
            </a:extLst>
          </p:cNvPr>
          <p:cNvSpPr txBox="1"/>
          <p:nvPr/>
        </p:nvSpPr>
        <p:spPr>
          <a:xfrm>
            <a:off x="318922" y="2060720"/>
            <a:ext cx="43621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Hydrology Model Study over 4 Big Western River Basins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Warming applied by single month/season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CRB most sensitive to annual warming: -16% flow loss with 3C warming (implies ~5%/°C loss)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Summer Warming most important.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Affects flow that summer and following summer via soil moisture deficits.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464212-FBE2-6046-B72D-0CA4F5B14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145" y="3627288"/>
            <a:ext cx="6588868" cy="31544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F9206A-24DB-8440-8FC1-BDBF230F3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486" y="524658"/>
            <a:ext cx="7187514" cy="290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2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CA2E19-EC49-CB41-ADD0-1787BEAFA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6714"/>
            <a:ext cx="12192000" cy="36357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6A7203-F067-964A-A314-18FCD7647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75" y="20686"/>
            <a:ext cx="7400041" cy="14600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FB71BE-8A74-5746-81A7-376B438A8457}"/>
              </a:ext>
            </a:extLst>
          </p:cNvPr>
          <p:cNvSpPr txBox="1"/>
          <p:nvPr/>
        </p:nvSpPr>
        <p:spPr>
          <a:xfrm>
            <a:off x="1159497" y="1952603"/>
            <a:ext cx="9407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Temperature can be a major flow driver (normally we just think about precipitation)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Since 1988 flows have been less than expected given winter precipitation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Warm temperatures exacerbated modest precipitation deficits in the Millennium Drought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683F9E-B4BD-364F-96A1-2E18B14EED49}"/>
              </a:ext>
            </a:extLst>
          </p:cNvPr>
          <p:cNvSpPr txBox="1"/>
          <p:nvPr/>
        </p:nvSpPr>
        <p:spPr>
          <a:xfrm>
            <a:off x="4062420" y="403486"/>
            <a:ext cx="120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- 2016</a:t>
            </a:r>
          </a:p>
        </p:txBody>
      </p:sp>
    </p:spTree>
    <p:extLst>
      <p:ext uri="{BB962C8B-B14F-4D97-AF65-F5344CB8AC3E}">
        <p14:creationId xmlns:p14="http://schemas.microsoft.com/office/powerpoint/2010/main" val="427922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9B2520-29D7-424D-928A-5E51E463E5C8}"/>
              </a:ext>
            </a:extLst>
          </p:cNvPr>
          <p:cNvSpPr txBox="1">
            <a:spLocks/>
          </p:cNvSpPr>
          <p:nvPr/>
        </p:nvSpPr>
        <p:spPr>
          <a:xfrm>
            <a:off x="339085" y="1357767"/>
            <a:ext cx="3452329" cy="3474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Precipitation declines only partially explain flow loss</a:t>
            </a:r>
          </a:p>
          <a:p>
            <a:pPr lvl="1"/>
            <a:r>
              <a:rPr lang="en-US" sz="2000" dirty="0"/>
              <a:t>~ 66% of the loss</a:t>
            </a:r>
          </a:p>
          <a:p>
            <a:endParaRPr lang="en-US" sz="2000" dirty="0"/>
          </a:p>
          <a:p>
            <a:r>
              <a:rPr lang="en-US" sz="2000" dirty="0"/>
              <a:t>Temperature increases explain the remainder</a:t>
            </a:r>
          </a:p>
          <a:p>
            <a:pPr lvl="1"/>
            <a:r>
              <a:rPr lang="en-US" sz="2000" dirty="0"/>
              <a:t> ~ 33% of the loss</a:t>
            </a:r>
          </a:p>
          <a:p>
            <a:pPr lvl="1"/>
            <a:endParaRPr lang="en-US" sz="1600" dirty="0"/>
          </a:p>
          <a:p>
            <a:r>
              <a:rPr lang="en-US" sz="2000" dirty="0"/>
              <a:t>Why? 	</a:t>
            </a:r>
          </a:p>
          <a:p>
            <a:pPr lvl="1"/>
            <a:r>
              <a:rPr lang="en-US" sz="2000" dirty="0"/>
              <a:t>More Evaporation</a:t>
            </a:r>
          </a:p>
          <a:p>
            <a:pPr lvl="1"/>
            <a:r>
              <a:rPr lang="en-US" sz="2000" dirty="0"/>
              <a:t>Thirstier Atmosphere</a:t>
            </a:r>
          </a:p>
          <a:p>
            <a:pPr lvl="1"/>
            <a:endParaRPr lang="en-US" sz="2000" dirty="0"/>
          </a:p>
          <a:p>
            <a:r>
              <a:rPr lang="en-US" sz="2000" dirty="0"/>
              <a:t>Temperature-Induced Losses</a:t>
            </a:r>
          </a:p>
          <a:p>
            <a:pPr lvl="1"/>
            <a:r>
              <a:rPr lang="en-US" sz="2000" dirty="0"/>
              <a:t>Now = ~6%</a:t>
            </a:r>
          </a:p>
          <a:p>
            <a:pPr lvl="1"/>
            <a:r>
              <a:rPr lang="en-US" sz="2000" dirty="0"/>
              <a:t>2050 = ~20%</a:t>
            </a:r>
          </a:p>
          <a:p>
            <a:pPr lvl="1"/>
            <a:r>
              <a:rPr lang="en-US" sz="2000" dirty="0"/>
              <a:t>2100 = ~35%</a:t>
            </a:r>
          </a:p>
          <a:p>
            <a:pPr lvl="1"/>
            <a:endParaRPr lang="en-US" sz="16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74EDD9-BC67-2647-A170-63CE75E6AC88}"/>
              </a:ext>
            </a:extLst>
          </p:cNvPr>
          <p:cNvSpPr txBox="1"/>
          <p:nvPr/>
        </p:nvSpPr>
        <p:spPr>
          <a:xfrm>
            <a:off x="9593766" y="6599751"/>
            <a:ext cx="2598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Udall and </a:t>
            </a:r>
            <a:r>
              <a:rPr lang="en-US" sz="1400" dirty="0" err="1"/>
              <a:t>Overpeck</a:t>
            </a:r>
            <a:r>
              <a:rPr lang="en-US" sz="1400" dirty="0"/>
              <a:t>, WRR,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C98746-70E3-9743-ACE3-1ED4C909F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34" y="106613"/>
            <a:ext cx="6582833" cy="10759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7A76FD-0838-034F-BC38-381E30BC6B3E}"/>
              </a:ext>
            </a:extLst>
          </p:cNvPr>
          <p:cNvSpPr txBox="1"/>
          <p:nvPr/>
        </p:nvSpPr>
        <p:spPr>
          <a:xfrm>
            <a:off x="3575651" y="358797"/>
            <a:ext cx="120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- 2017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77BACA-7E43-1047-A1A6-4905F05A8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044" y="728129"/>
            <a:ext cx="7934584" cy="5788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72FDE0-6ABA-684E-9B70-EEEB368783FF}"/>
              </a:ext>
            </a:extLst>
          </p:cNvPr>
          <p:cNvSpPr txBox="1"/>
          <p:nvPr/>
        </p:nvSpPr>
        <p:spPr>
          <a:xfrm>
            <a:off x="9917723" y="65997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4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1349</Words>
  <Application>Microsoft Macintosh PowerPoint</Application>
  <PresentationFormat>Widescreen</PresentationFormat>
  <Paragraphs>239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Talk Outline </vt:lpstr>
      <vt:lpstr>Notable 2019 Climate Change Events</vt:lpstr>
      <vt:lpstr>PowerPoint Presentation</vt:lpstr>
      <vt:lpstr>8 Key CRB Climate Change Studies Last 8 Years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Chris Milly’s (USGS – NOAA GFDL Lab) new study </vt:lpstr>
      <vt:lpstr>PowerPoint Presentation</vt:lpstr>
      <vt:lpstr>Adapting is not enough</vt:lpstr>
      <vt:lpstr>We know how to solve this…</vt:lpstr>
      <vt:lpstr>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Udall,Brad</dc:creator>
  <cp:lastModifiedBy>Udall,Brad</cp:lastModifiedBy>
  <cp:revision>51</cp:revision>
  <dcterms:created xsi:type="dcterms:W3CDTF">2019-11-27T22:44:30Z</dcterms:created>
  <dcterms:modified xsi:type="dcterms:W3CDTF">2019-12-11T16:27:28Z</dcterms:modified>
</cp:coreProperties>
</file>