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56" r:id="rId2"/>
    <p:sldId id="281" r:id="rId3"/>
    <p:sldId id="376" r:id="rId4"/>
    <p:sldId id="315" r:id="rId5"/>
    <p:sldId id="382" r:id="rId6"/>
    <p:sldId id="359" r:id="rId7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00" userDrawn="1">
          <p15:clr>
            <a:srgbClr val="A4A3A4"/>
          </p15:clr>
        </p15:guide>
        <p15:guide id="2" pos="2841">
          <p15:clr>
            <a:srgbClr val="A4A3A4"/>
          </p15:clr>
        </p15:guide>
        <p15:guide id="3" orient="horz" pos="576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irk LaGory" initials="KEL" lastIdx="12" clrIdx="0">
    <p:extLst>
      <p:ext uri="{19B8F6BF-5375-455C-9EA6-DF929625EA0E}">
        <p15:presenceInfo xmlns:p15="http://schemas.microsoft.com/office/powerpoint/2012/main" userId="Kirk LaGory" providerId="None"/>
      </p:ext>
    </p:extLst>
  </p:cmAuthor>
  <p:cmAuthor id="2" name="Hyde, Kenneth J." initials="HKJ" lastIdx="2" clrIdx="1">
    <p:extLst>
      <p:ext uri="{19B8F6BF-5375-455C-9EA6-DF929625EA0E}">
        <p15:presenceInfo xmlns:p15="http://schemas.microsoft.com/office/powerpoint/2012/main" userId="Hyde, Kenneth J." providerId="None"/>
      </p:ext>
    </p:extLst>
  </p:cmAuthor>
  <p:cmAuthor id="3" name="Trammell, Melissa" initials="TM" lastIdx="20" clrIdx="2">
    <p:extLst>
      <p:ext uri="{19B8F6BF-5375-455C-9EA6-DF929625EA0E}">
        <p15:presenceInfo xmlns:p15="http://schemas.microsoft.com/office/powerpoint/2012/main" userId="S-1-5-21-3057704224-1774555873-248915221-4252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4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689" autoAdjust="0"/>
    <p:restoredTop sz="94343" autoAdjust="0"/>
  </p:normalViewPr>
  <p:slideViewPr>
    <p:cSldViewPr snapToGrid="0" snapToObjects="1" showGuides="1">
      <p:cViewPr varScale="1">
        <p:scale>
          <a:sx n="109" d="100"/>
          <a:sy n="109" d="100"/>
        </p:scale>
        <p:origin x="1788" y="90"/>
      </p:cViewPr>
      <p:guideLst>
        <p:guide orient="horz" pos="1200"/>
        <p:guide pos="2841"/>
        <p:guide orient="horz" pos="57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69" tIns="46585" rIns="93169" bIns="4658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69" tIns="46585" rIns="93169" bIns="46585" rtlCol="0"/>
          <a:lstStyle>
            <a:lvl1pPr algn="r">
              <a:defRPr sz="1200"/>
            </a:lvl1pPr>
          </a:lstStyle>
          <a:p>
            <a:fld id="{70F32AAE-C6CE-5441-8259-23AC8C5650B5}" type="datetimeFigureOut">
              <a:rPr lang="en-US" smtClean="0"/>
              <a:t>12/10/2019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6"/>
            <a:ext cx="3037840" cy="464820"/>
          </a:xfrm>
          <a:prstGeom prst="rect">
            <a:avLst/>
          </a:prstGeom>
        </p:spPr>
        <p:txBody>
          <a:bodyPr vert="horz" lIns="93169" tIns="46585" rIns="93169" bIns="4658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6"/>
            <a:ext cx="3037840" cy="464820"/>
          </a:xfrm>
          <a:prstGeom prst="rect">
            <a:avLst/>
          </a:prstGeom>
        </p:spPr>
        <p:txBody>
          <a:bodyPr vert="horz" lIns="93169" tIns="46585" rIns="93169" bIns="46585" rtlCol="0" anchor="b"/>
          <a:lstStyle>
            <a:lvl1pPr algn="r">
              <a:defRPr sz="1200"/>
            </a:lvl1pPr>
          </a:lstStyle>
          <a:p>
            <a:fld id="{EEEE0D3D-1F3D-AA48-B35A-140E196BB6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45563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69" tIns="46585" rIns="93169" bIns="4658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69" tIns="46585" rIns="93169" bIns="46585" rtlCol="0"/>
          <a:lstStyle>
            <a:lvl1pPr algn="r">
              <a:defRPr sz="1200"/>
            </a:lvl1pPr>
          </a:lstStyle>
          <a:p>
            <a:fld id="{B72D96C6-7815-574D-8C6E-5BF868E1658B}" type="datetimeFigureOut">
              <a:rPr lang="en-US" smtClean="0"/>
              <a:t>12/10/2019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2688" y="698500"/>
            <a:ext cx="4645025" cy="34845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69" tIns="46585" rIns="93169" bIns="4658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1" y="4415791"/>
            <a:ext cx="5608320" cy="4183380"/>
          </a:xfrm>
          <a:prstGeom prst="rect">
            <a:avLst/>
          </a:prstGeom>
        </p:spPr>
        <p:txBody>
          <a:bodyPr vert="horz" lIns="93169" tIns="46585" rIns="93169" bIns="46585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6"/>
            <a:ext cx="3037840" cy="464820"/>
          </a:xfrm>
          <a:prstGeom prst="rect">
            <a:avLst/>
          </a:prstGeom>
        </p:spPr>
        <p:txBody>
          <a:bodyPr vert="horz" lIns="93169" tIns="46585" rIns="93169" bIns="4658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6"/>
            <a:ext cx="3037840" cy="464820"/>
          </a:xfrm>
          <a:prstGeom prst="rect">
            <a:avLst/>
          </a:prstGeom>
        </p:spPr>
        <p:txBody>
          <a:bodyPr vert="horz" lIns="93169" tIns="46585" rIns="93169" bIns="46585" rtlCol="0" anchor="b"/>
          <a:lstStyle>
            <a:lvl1pPr algn="r">
              <a:defRPr sz="1200"/>
            </a:lvl1pPr>
          </a:lstStyle>
          <a:p>
            <a:fld id="{AE6D7D41-712F-E645-962D-BD6BC43F54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53325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6D7D41-712F-E645-962D-BD6BC43F544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9651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6D7D41-712F-E645-962D-BD6BC43F544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721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6D7D41-712F-E645-962D-BD6BC43F544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8465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Explain how we have addressed concerns, why effective based on modeling, other NPS</a:t>
            </a:r>
            <a:r>
              <a:rPr lang="en-US" baseline="0" dirty="0" smtClean="0"/>
              <a:t> uses in other places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6D7D41-712F-E645-962D-BD6BC43F544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7445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6D7D41-712F-E645-962D-BD6BC43F544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6889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6D7D41-712F-E645-962D-BD6BC43F544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8888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alphaModFix amt="4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"/>
          <p:cNvPicPr>
            <a:picLocks noChangeArrowheads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306347" y="1760438"/>
            <a:ext cx="2208504" cy="1479647"/>
          </a:xfrm>
          <a:prstGeom prst="rect">
            <a:avLst/>
          </a:prstGeom>
          <a:ln>
            <a:noFill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pic>
      <p:sp>
        <p:nvSpPr>
          <p:cNvPr id="9" name="Rectangle 8"/>
          <p:cNvSpPr/>
          <p:nvPr userDrawn="1"/>
        </p:nvSpPr>
        <p:spPr>
          <a:xfrm>
            <a:off x="0" y="-1"/>
            <a:ext cx="9144000" cy="1394461"/>
          </a:xfrm>
          <a:prstGeom prst="rect">
            <a:avLst/>
          </a:prstGeom>
          <a:solidFill>
            <a:schemeClr val="tx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0" y="6740293"/>
            <a:ext cx="9144000" cy="123902"/>
          </a:xfrm>
          <a:prstGeom prst="rect">
            <a:avLst/>
          </a:prstGeom>
          <a:solidFill>
            <a:schemeClr val="tx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 userDrawn="1"/>
        </p:nvSpPr>
        <p:spPr>
          <a:xfrm>
            <a:off x="1331595" y="227870"/>
            <a:ext cx="517779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>
              <a:lnSpc>
                <a:spcPts val="2200"/>
              </a:lnSpc>
            </a:pPr>
            <a:r>
              <a:rPr lang="en-US" altLang="en-US" sz="2000" b="1" i="0" dirty="0" smtClean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Expanded Non-Native Aquatic</a:t>
            </a:r>
            <a:br>
              <a:rPr lang="en-US" altLang="en-US" sz="2000" b="1" i="0" dirty="0" smtClean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</a:br>
            <a:r>
              <a:rPr lang="en-US" altLang="en-US" sz="2000" b="1" i="0" dirty="0" smtClean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Species Management Plan</a:t>
            </a:r>
            <a:br>
              <a:rPr lang="en-US" altLang="en-US" sz="2000" b="1" i="0" dirty="0" smtClean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</a:br>
            <a:r>
              <a:rPr lang="en-US" altLang="en-US" sz="2000" b="1" i="0" dirty="0" smtClean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Environmental Assessment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4572000" y="112454"/>
            <a:ext cx="448056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eaLnBrk="1" hangingPunct="1">
              <a:spcAft>
                <a:spcPts val="1200"/>
              </a:spcAft>
            </a:pPr>
            <a:r>
              <a:rPr lang="en-US" altLang="en-US" sz="1200" b="1" dirty="0" smtClean="0">
                <a:solidFill>
                  <a:schemeClr val="bg1"/>
                </a:solidFill>
                <a:latin typeface="Calibri Light" panose="020F0302020204030204" pitchFamily="34" charset="0"/>
              </a:rPr>
              <a:t>U.S. Department of the Interior</a:t>
            </a:r>
            <a:br>
              <a:rPr lang="en-US" altLang="en-US" sz="1200" b="1" dirty="0" smtClean="0">
                <a:solidFill>
                  <a:schemeClr val="bg1"/>
                </a:solidFill>
                <a:latin typeface="Calibri Light" panose="020F0302020204030204" pitchFamily="34" charset="0"/>
              </a:rPr>
            </a:br>
            <a:r>
              <a:rPr lang="en-US" altLang="en-US" sz="1200" b="1" dirty="0" smtClean="0">
                <a:solidFill>
                  <a:schemeClr val="bg1"/>
                </a:solidFill>
                <a:latin typeface="Calibri Light" panose="020F0302020204030204" pitchFamily="34" charset="0"/>
              </a:rPr>
              <a:t>National Park Service</a:t>
            </a:r>
          </a:p>
          <a:p>
            <a:pPr algn="r" eaLnBrk="1" hangingPunct="1">
              <a:spcAft>
                <a:spcPts val="1200"/>
              </a:spcAft>
            </a:pPr>
            <a:r>
              <a:rPr lang="en-US" altLang="en-US" sz="1200" b="1" dirty="0" smtClean="0">
                <a:solidFill>
                  <a:schemeClr val="bg1"/>
                </a:solidFill>
                <a:latin typeface="Calibri Light" panose="020F0302020204030204" pitchFamily="34" charset="0"/>
              </a:rPr>
              <a:t>Grand</a:t>
            </a:r>
            <a:r>
              <a:rPr lang="en-US" altLang="en-US" sz="1200" b="1" baseline="0" dirty="0" smtClean="0">
                <a:solidFill>
                  <a:schemeClr val="bg1"/>
                </a:solidFill>
                <a:latin typeface="Calibri Light" panose="020F0302020204030204" pitchFamily="34" charset="0"/>
              </a:rPr>
              <a:t> Canyon National Park</a:t>
            </a:r>
            <a:br>
              <a:rPr lang="en-US" altLang="en-US" sz="1200" b="1" baseline="0" dirty="0" smtClean="0">
                <a:solidFill>
                  <a:schemeClr val="bg1"/>
                </a:solidFill>
                <a:latin typeface="Calibri Light" panose="020F0302020204030204" pitchFamily="34" charset="0"/>
              </a:rPr>
            </a:br>
            <a:r>
              <a:rPr lang="en-US" altLang="en-US" sz="1200" b="1" baseline="0" dirty="0" smtClean="0">
                <a:solidFill>
                  <a:schemeClr val="bg1"/>
                </a:solidFill>
                <a:latin typeface="Calibri Light" panose="020F0302020204030204" pitchFamily="34" charset="0"/>
              </a:rPr>
              <a:t>Glen Canyon National Recreation Area</a:t>
            </a:r>
            <a:br>
              <a:rPr lang="en-US" altLang="en-US" sz="1200" b="1" baseline="0" dirty="0" smtClean="0">
                <a:solidFill>
                  <a:schemeClr val="bg1"/>
                </a:solidFill>
                <a:latin typeface="Calibri Light" panose="020F0302020204030204" pitchFamily="34" charset="0"/>
              </a:rPr>
            </a:br>
            <a:r>
              <a:rPr lang="en-US" altLang="en-US" sz="1200" b="1" baseline="0" dirty="0" smtClean="0">
                <a:solidFill>
                  <a:schemeClr val="bg1"/>
                </a:solidFill>
                <a:latin typeface="Calibri Light" panose="020F0302020204030204" pitchFamily="34" charset="0"/>
              </a:rPr>
              <a:t>Intermountain Region</a:t>
            </a:r>
          </a:p>
        </p:txBody>
      </p:sp>
      <p:pic>
        <p:nvPicPr>
          <p:cNvPr id="16" name="Picture 15" descr="National_Park_Service.png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0220" y="151276"/>
            <a:ext cx="837781" cy="1091907"/>
          </a:xfrm>
          <a:prstGeom prst="rect">
            <a:avLst/>
          </a:prstGeom>
        </p:spPr>
      </p:pic>
      <p:pic>
        <p:nvPicPr>
          <p:cNvPr id="17" name="Picture 11" descr="D_1730"/>
          <p:cNvPicPr>
            <a:picLocks noChangeAspect="1" noChangeArrowheads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99419" y="1760387"/>
            <a:ext cx="1965931" cy="1485277"/>
          </a:xfrm>
          <a:prstGeom prst="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pic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9418" y="3439276"/>
            <a:ext cx="4323763" cy="1298535"/>
          </a:xfrm>
          <a:prstGeom prst="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26259" y="1728277"/>
            <a:ext cx="3960541" cy="1470025"/>
          </a:xfrm>
        </p:spPr>
        <p:txBody>
          <a:bodyPr lIns="0" tIns="0" rIns="0" bIns="0" anchor="t" anchorCtr="0">
            <a:normAutofit/>
          </a:bodyPr>
          <a:lstStyle>
            <a:lvl1pPr algn="l">
              <a:lnSpc>
                <a:spcPts val="3600"/>
              </a:lnSpc>
              <a:defRPr sz="3400" b="1" i="0"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26258" y="3417164"/>
            <a:ext cx="3960542" cy="1752600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ts val="1800"/>
              </a:lnSpc>
              <a:buNone/>
              <a:defRPr sz="1800" b="1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28565" y="6245998"/>
            <a:ext cx="1369715" cy="478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48317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63671"/>
            <a:ext cx="8230839" cy="875602"/>
          </a:xfrm>
        </p:spPr>
        <p:txBody>
          <a:bodyPr lIns="0" tIns="0" rIns="0" bIns="0" anchor="t" anchorCtr="0">
            <a:normAutofit/>
          </a:bodyPr>
          <a:lstStyle>
            <a:lvl1pPr algn="l">
              <a:defRPr sz="3000" b="1" i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30387"/>
            <a:ext cx="8229600" cy="4525963"/>
          </a:xfrm>
        </p:spPr>
        <p:txBody>
          <a:bodyPr lIns="0" tIns="0" rIns="0" bIns="0"/>
          <a:lstStyle>
            <a:lvl1pPr marL="228600" indent="-228600">
              <a:buClr>
                <a:schemeClr val="tx1"/>
              </a:buClr>
              <a:defRPr sz="2400"/>
            </a:lvl1pPr>
            <a:lvl2pPr marL="458788" indent="-230188">
              <a:buClr>
                <a:schemeClr val="tx1"/>
              </a:buClr>
              <a:defRPr sz="2000"/>
            </a:lvl2pPr>
            <a:lvl3pPr marL="625475" indent="-166688">
              <a:buClr>
                <a:schemeClr val="tx1"/>
              </a:buClr>
              <a:defRPr sz="1800"/>
            </a:lvl3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071" y="6356350"/>
            <a:ext cx="3822605" cy="365125"/>
          </a:xfrm>
        </p:spPr>
        <p:txBody>
          <a:bodyPr/>
          <a:lstStyle/>
          <a:p>
            <a:endParaRPr lang="en-US" i="1" dirty="0" smtClean="0"/>
          </a:p>
          <a:p>
            <a:r>
              <a:rPr lang="en-US" i="1" dirty="0" smtClean="0"/>
              <a:t>Public Scoping Webinar—November 28, 2017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25045" y="6356350"/>
            <a:ext cx="2133600" cy="365125"/>
          </a:xfrm>
        </p:spPr>
        <p:txBody>
          <a:bodyPr lIns="0" tIns="0" rIns="0" bIns="0" anchor="b" anchorCtr="0"/>
          <a:lstStyle>
            <a:lvl1pPr>
              <a:defRPr sz="1000"/>
            </a:lvl1pPr>
          </a:lstStyle>
          <a:p>
            <a:fld id="{F708694E-C472-7A41-B353-CC6F4AAE1AE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>
            <a:spLocks/>
          </p:cNvSpPr>
          <p:nvPr userDrawn="1"/>
        </p:nvSpPr>
        <p:spPr>
          <a:xfrm>
            <a:off x="0" y="-1"/>
            <a:ext cx="9144000" cy="800100"/>
          </a:xfrm>
          <a:prstGeom prst="rect">
            <a:avLst/>
          </a:prstGeom>
          <a:solidFill>
            <a:schemeClr val="tx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0" y="6740293"/>
            <a:ext cx="9144000" cy="123902"/>
          </a:xfrm>
          <a:prstGeom prst="rect">
            <a:avLst/>
          </a:prstGeom>
          <a:solidFill>
            <a:schemeClr val="tx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National_Park_Service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93046" y="96634"/>
            <a:ext cx="465599" cy="60683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244338" cy="800099"/>
          </a:xfrm>
          <a:prstGeom prst="rect">
            <a:avLst/>
          </a:prstGeom>
          <a:effectLst>
            <a:softEdge rad="0"/>
          </a:effectLst>
        </p:spPr>
      </p:pic>
      <p:sp>
        <p:nvSpPr>
          <p:cNvPr id="18" name="TextBox 17"/>
          <p:cNvSpPr txBox="1"/>
          <p:nvPr userDrawn="1"/>
        </p:nvSpPr>
        <p:spPr>
          <a:xfrm>
            <a:off x="1311533" y="123050"/>
            <a:ext cx="635125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>
              <a:lnSpc>
                <a:spcPts val="1800"/>
              </a:lnSpc>
            </a:pPr>
            <a:r>
              <a:rPr lang="en-US" altLang="en-US" sz="1600" b="0" i="0" dirty="0" smtClean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Expanded Non-Native Aquatic</a:t>
            </a:r>
            <a:r>
              <a:rPr lang="en-US" altLang="en-US" sz="1600" b="0" i="0" baseline="0" dirty="0" smtClean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altLang="en-US" sz="1600" b="0" i="0" dirty="0" smtClean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Species Management Plan</a:t>
            </a:r>
            <a:br>
              <a:rPr lang="en-US" altLang="en-US" sz="1600" b="0" i="0" dirty="0" smtClean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</a:br>
            <a:r>
              <a:rPr lang="en-US" altLang="en-US" sz="1600" b="0" i="0" dirty="0" smtClean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Environmental Assessment</a:t>
            </a:r>
          </a:p>
        </p:txBody>
      </p:sp>
    </p:spTree>
    <p:extLst>
      <p:ext uri="{BB962C8B-B14F-4D97-AF65-F5344CB8AC3E}">
        <p14:creationId xmlns:p14="http://schemas.microsoft.com/office/powerpoint/2010/main" val="5356096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157" y="923150"/>
            <a:ext cx="8230839" cy="875602"/>
          </a:xfrm>
        </p:spPr>
        <p:txBody>
          <a:bodyPr lIns="0" tIns="0" rIns="0" bIns="0" anchor="b" anchorCtr="0">
            <a:normAutofit/>
          </a:bodyPr>
          <a:lstStyle>
            <a:lvl1pPr algn="l">
              <a:lnSpc>
                <a:spcPts val="2200"/>
              </a:lnSpc>
              <a:defRPr sz="2000" b="1" i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i="1" dirty="0" smtClean="0"/>
          </a:p>
          <a:p>
            <a:r>
              <a:rPr lang="en-US" i="1" dirty="0" smtClean="0"/>
              <a:t>Public Scoping Webinar—November 28, 2017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25045" y="6356350"/>
            <a:ext cx="2133600" cy="365125"/>
          </a:xfrm>
        </p:spPr>
        <p:txBody>
          <a:bodyPr lIns="0" tIns="0" rIns="0" bIns="0" anchor="b" anchorCtr="0"/>
          <a:lstStyle>
            <a:lvl1pPr>
              <a:defRPr sz="1000"/>
            </a:lvl1pPr>
          </a:lstStyle>
          <a:p>
            <a:fld id="{F708694E-C472-7A41-B353-CC6F4AAE1AE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>
            <a:spLocks/>
          </p:cNvSpPr>
          <p:nvPr userDrawn="1"/>
        </p:nvSpPr>
        <p:spPr>
          <a:xfrm>
            <a:off x="0" y="-1"/>
            <a:ext cx="9144000" cy="800100"/>
          </a:xfrm>
          <a:prstGeom prst="rect">
            <a:avLst/>
          </a:prstGeom>
          <a:solidFill>
            <a:schemeClr val="tx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0" y="6740293"/>
            <a:ext cx="9144000" cy="123902"/>
          </a:xfrm>
          <a:prstGeom prst="rect">
            <a:avLst/>
          </a:prstGeom>
          <a:solidFill>
            <a:schemeClr val="tx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National_Park_Service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93046" y="96634"/>
            <a:ext cx="465599" cy="60683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244338" cy="800099"/>
          </a:xfrm>
          <a:prstGeom prst="rect">
            <a:avLst/>
          </a:prstGeom>
          <a:effectLst>
            <a:softEdge rad="0"/>
          </a:effectLst>
        </p:spPr>
      </p:pic>
      <p:sp>
        <p:nvSpPr>
          <p:cNvPr id="18" name="TextBox 17"/>
          <p:cNvSpPr txBox="1"/>
          <p:nvPr userDrawn="1"/>
        </p:nvSpPr>
        <p:spPr>
          <a:xfrm>
            <a:off x="1311533" y="123050"/>
            <a:ext cx="635125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>
              <a:lnSpc>
                <a:spcPts val="1800"/>
              </a:lnSpc>
            </a:pPr>
            <a:r>
              <a:rPr lang="en-US" altLang="en-US" sz="1600" b="0" i="0" dirty="0" smtClean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Expanded Non-Native Aquatic</a:t>
            </a:r>
            <a:r>
              <a:rPr lang="en-US" altLang="en-US" sz="1600" b="0" i="0" baseline="0" dirty="0" smtClean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altLang="en-US" sz="1600" b="0" i="0" dirty="0" smtClean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Species Management Plan</a:t>
            </a:r>
            <a:br>
              <a:rPr lang="en-US" altLang="en-US" sz="1600" b="0" i="0" dirty="0" smtClean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</a:br>
            <a:r>
              <a:rPr lang="en-US" altLang="en-US" sz="1600" b="0" i="0" dirty="0" smtClean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Environmental Assessment</a:t>
            </a:r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120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50385" y="6365759"/>
            <a:ext cx="38432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i="1" dirty="0" smtClean="0"/>
          </a:p>
          <a:p>
            <a:r>
              <a:rPr lang="en-US" i="1" dirty="0" smtClean="0"/>
              <a:t>Public Scoping Webinar—November 28, 2017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08694E-C472-7A41-B353-CC6F4AAE1AE9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123902"/>
          </a:xfrm>
          <a:prstGeom prst="rect">
            <a:avLst/>
          </a:prstGeom>
          <a:solidFill>
            <a:srgbClr val="804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6740293"/>
            <a:ext cx="9144000" cy="123902"/>
          </a:xfrm>
          <a:prstGeom prst="rect">
            <a:avLst/>
          </a:prstGeom>
          <a:solidFill>
            <a:srgbClr val="804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0674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pn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5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4633546" y="2060655"/>
            <a:ext cx="4343401" cy="1878299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National Park Service </a:t>
            </a:r>
            <a:br>
              <a:rPr lang="en-US" dirty="0" smtClean="0"/>
            </a:br>
            <a:r>
              <a:rPr lang="en-US" dirty="0" smtClean="0"/>
              <a:t>Update to the</a:t>
            </a:r>
            <a:br>
              <a:rPr lang="en-US" dirty="0" smtClean="0"/>
            </a:br>
            <a:r>
              <a:rPr lang="en-US" dirty="0" smtClean="0"/>
              <a:t>Upper Colorado River Commission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4248150" y="4312627"/>
            <a:ext cx="4895850" cy="2731076"/>
          </a:xfrm>
        </p:spPr>
        <p:txBody>
          <a:bodyPr>
            <a:noAutofit/>
          </a:bodyPr>
          <a:lstStyle/>
          <a:p>
            <a:pPr algn="ctr"/>
            <a:r>
              <a:rPr lang="en-US" sz="2000" dirty="0" smtClean="0"/>
              <a:t>December 2019</a:t>
            </a:r>
            <a:endParaRPr lang="en-US" dirty="0" smtClean="0"/>
          </a:p>
          <a:p>
            <a:pPr algn="ctr"/>
            <a:endParaRPr lang="en-US" sz="1000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sz="1600" b="0" dirty="0"/>
          </a:p>
          <a:p>
            <a:endParaRPr lang="en-US" dirty="0"/>
          </a:p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390650" y="263045"/>
            <a:ext cx="3675185" cy="1015663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Colorado River Program 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0411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3553" y="988249"/>
            <a:ext cx="7886700" cy="868831"/>
          </a:xfrm>
        </p:spPr>
        <p:txBody>
          <a:bodyPr>
            <a:normAutofit/>
          </a:bodyPr>
          <a:lstStyle/>
          <a:p>
            <a:pPr algn="ctr"/>
            <a:r>
              <a:rPr lang="en-US" sz="2800" dirty="0" smtClean="0"/>
              <a:t>Leadership Changes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9422" y="1484302"/>
            <a:ext cx="6178571" cy="5279688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endParaRPr lang="en-US" sz="800" dirty="0" smtClean="0"/>
          </a:p>
          <a:p>
            <a:pPr>
              <a:lnSpc>
                <a:spcPct val="100000"/>
              </a:lnSpc>
            </a:pPr>
            <a:r>
              <a:rPr lang="en-US" sz="2000" dirty="0" smtClean="0"/>
              <a:t>Acting Director of NPS – David Vela</a:t>
            </a:r>
          </a:p>
          <a:p>
            <a:pPr>
              <a:lnSpc>
                <a:spcPct val="100000"/>
              </a:lnSpc>
            </a:pPr>
            <a:r>
              <a:rPr lang="en-US" sz="2000" dirty="0"/>
              <a:t>Regional Director – Stan </a:t>
            </a:r>
            <a:r>
              <a:rPr lang="en-US" sz="2000" dirty="0" smtClean="0"/>
              <a:t>Austin (DOI 9,10)</a:t>
            </a:r>
          </a:p>
          <a:p>
            <a:pPr>
              <a:lnSpc>
                <a:spcPct val="100000"/>
              </a:lnSpc>
            </a:pPr>
            <a:r>
              <a:rPr lang="en-US" sz="2000" dirty="0" smtClean="0"/>
              <a:t>Regional Director – new Mike Reynolds (DOI 6,7,8)</a:t>
            </a:r>
          </a:p>
          <a:p>
            <a:pPr>
              <a:lnSpc>
                <a:spcPct val="100000"/>
              </a:lnSpc>
            </a:pPr>
            <a:endParaRPr lang="en-US" sz="800" dirty="0" smtClean="0"/>
          </a:p>
          <a:p>
            <a:pPr marL="0" indent="0">
              <a:lnSpc>
                <a:spcPct val="100000"/>
              </a:lnSpc>
              <a:buNone/>
            </a:pPr>
            <a:r>
              <a:rPr lang="en-US" sz="2000" u="sng" dirty="0" smtClean="0"/>
              <a:t>Colorado River Steering Committee</a:t>
            </a:r>
            <a:endParaRPr lang="en-US" sz="2000" u="sng" dirty="0"/>
          </a:p>
          <a:p>
            <a:pPr>
              <a:lnSpc>
                <a:spcPct val="100000"/>
              </a:lnSpc>
            </a:pPr>
            <a:r>
              <a:rPr lang="en-US" sz="2000" dirty="0" smtClean="0"/>
              <a:t>Dinosaur – new Paul </a:t>
            </a:r>
            <a:r>
              <a:rPr lang="en-US" sz="2000" dirty="0" err="1" smtClean="0"/>
              <a:t>Scolari</a:t>
            </a:r>
            <a:endParaRPr lang="en-US" sz="2000" dirty="0" smtClean="0"/>
          </a:p>
          <a:p>
            <a:r>
              <a:rPr lang="en-US" sz="2000" dirty="0"/>
              <a:t>Lake Mead – new Margaret </a:t>
            </a:r>
            <a:r>
              <a:rPr lang="en-US" sz="2000" dirty="0" err="1" smtClean="0"/>
              <a:t>Goodro</a:t>
            </a:r>
            <a:endParaRPr lang="en-US" sz="2000" dirty="0" smtClean="0"/>
          </a:p>
          <a:p>
            <a:pPr>
              <a:lnSpc>
                <a:spcPct val="100000"/>
              </a:lnSpc>
            </a:pPr>
            <a:r>
              <a:rPr lang="en-US" sz="2000" dirty="0"/>
              <a:t>Glen Canyon NRA – Billy Shott</a:t>
            </a:r>
          </a:p>
          <a:p>
            <a:pPr>
              <a:lnSpc>
                <a:spcPct val="100000"/>
              </a:lnSpc>
            </a:pPr>
            <a:r>
              <a:rPr lang="en-US" sz="2000" dirty="0"/>
              <a:t>Rocky Mountain NP – Darla </a:t>
            </a:r>
            <a:r>
              <a:rPr lang="en-US" sz="2000" dirty="0" smtClean="0"/>
              <a:t>Sidles</a:t>
            </a:r>
            <a:endParaRPr lang="en-US" sz="2000" dirty="0"/>
          </a:p>
          <a:p>
            <a:pPr>
              <a:lnSpc>
                <a:spcPct val="100000"/>
              </a:lnSpc>
            </a:pPr>
            <a:r>
              <a:rPr lang="en-US" sz="2000" dirty="0" smtClean="0"/>
              <a:t>Curecanti/Black Canyon – Bruce Noble just retired, Deanna Greco acting</a:t>
            </a:r>
          </a:p>
          <a:p>
            <a:pPr>
              <a:lnSpc>
                <a:spcPct val="100000"/>
              </a:lnSpc>
            </a:pPr>
            <a:r>
              <a:rPr lang="en-US" sz="2000" dirty="0" smtClean="0"/>
              <a:t>Arches/Canyonlands – Kate Cannon retiring</a:t>
            </a:r>
          </a:p>
          <a:p>
            <a:pPr>
              <a:lnSpc>
                <a:spcPct val="100000"/>
              </a:lnSpc>
            </a:pPr>
            <a:r>
              <a:rPr lang="en-US" sz="2000" dirty="0" smtClean="0"/>
              <a:t>Grand Canyon – Mary </a:t>
            </a:r>
            <a:r>
              <a:rPr lang="en-US" sz="2000" dirty="0" err="1" smtClean="0"/>
              <a:t>Risser</a:t>
            </a:r>
            <a:r>
              <a:rPr lang="en-US" sz="2000" dirty="0" smtClean="0"/>
              <a:t> acting</a:t>
            </a:r>
          </a:p>
          <a:p>
            <a:pPr>
              <a:lnSpc>
                <a:spcPct val="100000"/>
              </a:lnSpc>
            </a:pPr>
            <a:endParaRPr lang="en-US" sz="2000" dirty="0" smtClean="0"/>
          </a:p>
          <a:p>
            <a:endParaRPr lang="en-US" sz="1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768002-ADA2-40BB-98FA-163F939366FE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1390650" y="42621"/>
            <a:ext cx="4922227" cy="73866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Colorado River Program 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/>
          <a:srcRect t="6415" b="34764"/>
          <a:stretch/>
        </p:blipFill>
        <p:spPr>
          <a:xfrm>
            <a:off x="7308605" y="1844932"/>
            <a:ext cx="1160980" cy="91772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4"/>
          <a:srcRect l="14172" t="4809" r="13170" b="25968"/>
          <a:stretch/>
        </p:blipFill>
        <p:spPr>
          <a:xfrm>
            <a:off x="6723110" y="874878"/>
            <a:ext cx="1139937" cy="94605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5"/>
          <a:srcRect l="14639" r="14021"/>
          <a:stretch/>
        </p:blipFill>
        <p:spPr>
          <a:xfrm>
            <a:off x="7798776" y="3902264"/>
            <a:ext cx="870445" cy="848209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6"/>
          <a:srcRect b="13177"/>
          <a:stretch/>
        </p:blipFill>
        <p:spPr>
          <a:xfrm>
            <a:off x="7798776" y="2911673"/>
            <a:ext cx="870445" cy="939983"/>
          </a:xfrm>
          <a:prstGeom prst="rect">
            <a:avLst/>
          </a:prstGeom>
        </p:spPr>
      </p:pic>
      <p:pic>
        <p:nvPicPr>
          <p:cNvPr id="1028" name="Picture 4" descr="Image result for &quot;billy shott&quot; nps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66" r="13725" b="23767"/>
          <a:stretch/>
        </p:blipFill>
        <p:spPr bwMode="auto">
          <a:xfrm>
            <a:off x="7798776" y="4801081"/>
            <a:ext cx="870445" cy="881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&quot;darla sidles&quot; nps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20" b="26050"/>
          <a:stretch/>
        </p:blipFill>
        <p:spPr bwMode="auto">
          <a:xfrm>
            <a:off x="7791845" y="5768176"/>
            <a:ext cx="877376" cy="809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 result for &quot;stan austin&quot; nps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6483" y="1859193"/>
            <a:ext cx="1235075" cy="889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5349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79" y="953612"/>
            <a:ext cx="7886700" cy="868831"/>
          </a:xfrm>
        </p:spPr>
        <p:txBody>
          <a:bodyPr>
            <a:normAutofit/>
          </a:bodyPr>
          <a:lstStyle/>
          <a:p>
            <a:pPr algn="ctr"/>
            <a:r>
              <a:rPr lang="en-US" sz="2800" dirty="0" smtClean="0"/>
              <a:t>Expanded Non-Native FONSI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979" y="1471877"/>
            <a:ext cx="7050870" cy="5279688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endParaRPr lang="en-US" sz="800" dirty="0" smtClean="0"/>
          </a:p>
          <a:p>
            <a:r>
              <a:rPr lang="en-US" sz="2000" dirty="0" smtClean="0"/>
              <a:t>This </a:t>
            </a:r>
            <a:r>
              <a:rPr lang="en-US" sz="2000" dirty="0"/>
              <a:t>EA </a:t>
            </a:r>
            <a:r>
              <a:rPr lang="en-US" sz="2000" dirty="0" smtClean="0"/>
              <a:t>identifies </a:t>
            </a:r>
            <a:r>
              <a:rPr lang="en-US" sz="2000" u="sng" dirty="0"/>
              <a:t>new tools </a:t>
            </a:r>
            <a:r>
              <a:rPr lang="en-US" sz="2000" dirty="0"/>
              <a:t>that control non-native fish and other aquatic </a:t>
            </a:r>
            <a:r>
              <a:rPr lang="en-US" sz="2000" dirty="0" smtClean="0"/>
              <a:t>organisms, </a:t>
            </a:r>
            <a:r>
              <a:rPr lang="en-US" sz="2000" dirty="0"/>
              <a:t>in addition to the LTEMP and CFMP </a:t>
            </a:r>
            <a:r>
              <a:rPr lang="en-US" sz="2000" dirty="0" smtClean="0"/>
              <a:t>tools, in order to protect </a:t>
            </a:r>
            <a:r>
              <a:rPr lang="en-US" sz="2000" dirty="0"/>
              <a:t>native fish in Glen and Grand Canyon and recreational trout fishery in </a:t>
            </a:r>
            <a:r>
              <a:rPr lang="en-US" sz="2000" dirty="0" smtClean="0"/>
              <a:t>the Glen Canyon Reach  </a:t>
            </a:r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r>
              <a:rPr lang="en-US" sz="2000" dirty="0" smtClean="0"/>
              <a:t>Public Draft published September 2018</a:t>
            </a:r>
          </a:p>
          <a:p>
            <a:r>
              <a:rPr lang="en-US" sz="2000" dirty="0" smtClean="0"/>
              <a:t>FONSI signed October 2019</a:t>
            </a:r>
          </a:p>
          <a:p>
            <a:r>
              <a:rPr lang="en-US" sz="2000" dirty="0" smtClean="0"/>
              <a:t>Currently in process for setting up funding, agreements and infrastructure for the Incentivized Harvest program in Glen Canyon Reach</a:t>
            </a:r>
            <a:endParaRPr lang="en-US" sz="2000" dirty="0"/>
          </a:p>
          <a:p>
            <a:pPr>
              <a:lnSpc>
                <a:spcPct val="100000"/>
              </a:lnSpc>
            </a:pPr>
            <a:endParaRPr lang="en-US" sz="800" dirty="0" smtClean="0"/>
          </a:p>
          <a:p>
            <a:endParaRPr lang="en-US" sz="1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768002-ADA2-40BB-98FA-163F939366FE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13464" y="838200"/>
            <a:ext cx="1288787" cy="165199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66153" y="2793477"/>
            <a:ext cx="1236098" cy="158235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751588" y="2374229"/>
            <a:ext cx="12506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2013 CFMP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766153" y="4279590"/>
            <a:ext cx="13267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2016 LTEMP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39848" y="3331136"/>
            <a:ext cx="866604" cy="51346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37219" y="3032298"/>
            <a:ext cx="2178122" cy="77250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31760" y="3868001"/>
            <a:ext cx="183232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 smtClean="0"/>
              <a:t>Green sunfish found  below dam 2015–2018 </a:t>
            </a:r>
            <a:endParaRPr lang="en-US" sz="1350" dirty="0"/>
          </a:p>
        </p:txBody>
      </p:sp>
      <p:sp>
        <p:nvSpPr>
          <p:cNvPr id="12" name="TextBox 11"/>
          <p:cNvSpPr txBox="1"/>
          <p:nvPr/>
        </p:nvSpPr>
        <p:spPr>
          <a:xfrm>
            <a:off x="2737218" y="3907210"/>
            <a:ext cx="238304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Brown Trout currently spawning in Lees Ferry Reach</a:t>
            </a:r>
          </a:p>
        </p:txBody>
      </p:sp>
      <p:pic>
        <p:nvPicPr>
          <p:cNvPr id="13" name="Picture 19" descr="http://www.riverbassin.com/site/wp-content/uploads/2009/08/Smallmouth_bass.pn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5830794" y="3331136"/>
            <a:ext cx="912775" cy="375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5449804" y="3739824"/>
            <a:ext cx="190789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Smallmouth bass </a:t>
            </a:r>
            <a:r>
              <a:rPr lang="en-US" sz="1350" dirty="0" smtClean="0"/>
              <a:t>- very high threat</a:t>
            </a:r>
            <a:endParaRPr lang="en-US" sz="1350" dirty="0"/>
          </a:p>
        </p:txBody>
      </p:sp>
      <p:sp>
        <p:nvSpPr>
          <p:cNvPr id="15" name="TextBox 14"/>
          <p:cNvSpPr txBox="1"/>
          <p:nvPr/>
        </p:nvSpPr>
        <p:spPr>
          <a:xfrm>
            <a:off x="1390650" y="42621"/>
            <a:ext cx="4922227" cy="73866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Colorado River Program 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8"/>
          <a:srcRect l="34562" t="19433" r="35000" b="16437"/>
          <a:stretch/>
        </p:blipFill>
        <p:spPr>
          <a:xfrm>
            <a:off x="7809789" y="4715330"/>
            <a:ext cx="1192462" cy="136085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7" name="TextBox 16"/>
          <p:cNvSpPr txBox="1"/>
          <p:nvPr/>
        </p:nvSpPr>
        <p:spPr>
          <a:xfrm>
            <a:off x="7530542" y="6057583"/>
            <a:ext cx="16546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2019 Expanded Non-Native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1733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831081"/>
            <a:ext cx="8706245" cy="868831"/>
          </a:xfrm>
        </p:spPr>
        <p:txBody>
          <a:bodyPr>
            <a:normAutofit/>
          </a:bodyPr>
          <a:lstStyle/>
          <a:p>
            <a:pPr algn="ctr"/>
            <a:r>
              <a:rPr lang="en-US" sz="2800" dirty="0" smtClean="0"/>
              <a:t>Proposed Action – </a:t>
            </a:r>
            <a:r>
              <a:rPr lang="en-US" sz="2800" dirty="0"/>
              <a:t>Brown Trout in Glen Canyon NRA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768002-ADA2-40BB-98FA-163F939366FE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8862" y="1321564"/>
            <a:ext cx="909513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/>
              <a:t>Incentivized Harvest</a:t>
            </a:r>
            <a:r>
              <a:rPr lang="en-US" sz="2200" b="1" dirty="0"/>
              <a:t> </a:t>
            </a:r>
            <a:r>
              <a:rPr lang="en-US" sz="2200" b="1" dirty="0" smtClean="0"/>
              <a:t>in Glen Canyon Reach</a:t>
            </a:r>
          </a:p>
          <a:p>
            <a:r>
              <a:rPr lang="en-US" sz="2200" dirty="0"/>
              <a:t>Three </a:t>
            </a:r>
            <a:r>
              <a:rPr lang="en-US" sz="2200" dirty="0" smtClean="0"/>
              <a:t>approaches</a:t>
            </a:r>
            <a:r>
              <a:rPr lang="en-US" sz="2200" dirty="0"/>
              <a:t>: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/>
              <a:t>Guided Fishing Trips for Tribal Youth and Members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 smtClean="0"/>
              <a:t>Payment </a:t>
            </a:r>
            <a:r>
              <a:rPr lang="en-US" sz="2200" dirty="0"/>
              <a:t>system to encourage </a:t>
            </a:r>
            <a:r>
              <a:rPr lang="en-US" sz="2200" dirty="0" smtClean="0"/>
              <a:t>restoration rewards (remove brown trout)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 smtClean="0"/>
              <a:t>Tournament prizes focused on removing brown trout</a:t>
            </a:r>
          </a:p>
          <a:p>
            <a:pPr marL="914400" lvl="1" indent="-457200">
              <a:buFont typeface="+mj-lt"/>
              <a:buAutoNum type="arabicPeriod"/>
            </a:pPr>
            <a:endParaRPr lang="en-US" sz="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 smtClean="0"/>
              <a:t>NPS will pilot incentivized harvest for 3 years before using other tiers unless there is a major/rapid brown trout population increase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 smtClean="0"/>
              <a:t>Expands fishing opportunities and encourages </a:t>
            </a:r>
            <a:r>
              <a:rPr lang="en-US" sz="2200" dirty="0"/>
              <a:t>anglers to </a:t>
            </a:r>
            <a:r>
              <a:rPr lang="en-US" sz="2200" dirty="0" smtClean="0"/>
              <a:t>help manage</a:t>
            </a:r>
            <a:endParaRPr lang="en-US" sz="2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 smtClean="0"/>
              <a:t>Allows selected Tribal Youth and Elders to visit Glen Canyon</a:t>
            </a:r>
            <a:endParaRPr lang="en-US" sz="2000" dirty="0" smtClean="0"/>
          </a:p>
          <a:p>
            <a:endParaRPr lang="en-US" dirty="0"/>
          </a:p>
        </p:txBody>
      </p:sp>
      <p:pic>
        <p:nvPicPr>
          <p:cNvPr id="5" name="Picture 8" descr="Image result for tribal youth guided fishing usfws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652"/>
          <a:stretch/>
        </p:blipFill>
        <p:spPr bwMode="auto">
          <a:xfrm>
            <a:off x="7243191" y="4948240"/>
            <a:ext cx="1824609" cy="1930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Image result for tribal youth fishing reclamation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8861" y="4967013"/>
            <a:ext cx="2418114" cy="1754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Image result for Lake Roosevelt bounty colville tribes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15726" y="4967013"/>
            <a:ext cx="2392662" cy="1794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390650" y="42621"/>
            <a:ext cx="4922227" cy="73866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Colorado River Program 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2952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887105"/>
            <a:ext cx="7886700" cy="868831"/>
          </a:xfrm>
        </p:spPr>
        <p:txBody>
          <a:bodyPr>
            <a:normAutofit/>
          </a:bodyPr>
          <a:lstStyle/>
          <a:p>
            <a:pPr algn="ctr"/>
            <a:r>
              <a:rPr lang="en-US" sz="2800" dirty="0" smtClean="0"/>
              <a:t>NPS Colorado River Program</a:t>
            </a:r>
            <a:br>
              <a:rPr lang="en-US" sz="2800" dirty="0" smtClean="0"/>
            </a:br>
            <a:r>
              <a:rPr lang="en-US" sz="2800" dirty="0" smtClean="0"/>
              <a:t>Cooperation with Partners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3745" y="1907448"/>
            <a:ext cx="8364793" cy="5279688"/>
          </a:xfrm>
        </p:spPr>
        <p:txBody>
          <a:bodyPr>
            <a:noAutofit/>
          </a:bodyPr>
          <a:lstStyle/>
          <a:p>
            <a:r>
              <a:rPr lang="en-US" sz="1800" dirty="0" smtClean="0"/>
              <a:t>Ongoing coordination </a:t>
            </a:r>
            <a:r>
              <a:rPr lang="en-US" sz="1800" dirty="0" smtClean="0"/>
              <a:t>on </a:t>
            </a:r>
            <a:r>
              <a:rPr lang="en-US" sz="1800" dirty="0" smtClean="0"/>
              <a:t>Glen Canyon Dam AMWG/TWG</a:t>
            </a:r>
          </a:p>
          <a:p>
            <a:r>
              <a:rPr lang="en-US" sz="1800" dirty="0" smtClean="0"/>
              <a:t>Ongoing coordination with Annual Operating Plan</a:t>
            </a:r>
          </a:p>
          <a:p>
            <a:r>
              <a:rPr lang="en-US" sz="1800" dirty="0"/>
              <a:t>Ongoing coordination with </a:t>
            </a:r>
            <a:r>
              <a:rPr lang="en-US" sz="1800" dirty="0" smtClean="0"/>
              <a:t>Flaming Gorge/Aspinall </a:t>
            </a:r>
            <a:r>
              <a:rPr lang="en-US" sz="1800" dirty="0" smtClean="0"/>
              <a:t>Ops</a:t>
            </a:r>
          </a:p>
          <a:p>
            <a:r>
              <a:rPr lang="en-US" sz="1800" dirty="0" smtClean="0"/>
              <a:t>Upper Basin Recovery Program and San Juan Recovery Program </a:t>
            </a:r>
            <a:endParaRPr lang="en-US" sz="1800" dirty="0" smtClean="0"/>
          </a:p>
          <a:p>
            <a:r>
              <a:rPr lang="en-US" sz="1800" dirty="0" smtClean="0"/>
              <a:t>LTEMP and Expanded </a:t>
            </a:r>
            <a:r>
              <a:rPr lang="en-US" sz="1800" dirty="0"/>
              <a:t>Non-Native EA</a:t>
            </a:r>
          </a:p>
          <a:p>
            <a:r>
              <a:rPr lang="en-US" sz="1800" dirty="0" smtClean="0"/>
              <a:t>Little </a:t>
            </a:r>
            <a:r>
              <a:rPr lang="en-US" sz="1800" dirty="0" smtClean="0"/>
              <a:t>Colorado River dam proposal</a:t>
            </a:r>
          </a:p>
          <a:p>
            <a:r>
              <a:rPr lang="en-US" sz="1800" dirty="0" smtClean="0"/>
              <a:t>Included Upper Basin States in our </a:t>
            </a:r>
          </a:p>
          <a:p>
            <a:pPr marL="0" indent="0">
              <a:buNone/>
            </a:pPr>
            <a:r>
              <a:rPr lang="en-US" sz="1800" dirty="0"/>
              <a:t>	</a:t>
            </a:r>
            <a:r>
              <a:rPr lang="en-US" sz="1800" dirty="0" smtClean="0"/>
              <a:t>Annual Colorado River Steering Committee Meeting</a:t>
            </a:r>
          </a:p>
          <a:p>
            <a:pPr marL="0" indent="0">
              <a:buNone/>
            </a:pPr>
            <a:r>
              <a:rPr lang="en-US" sz="1800" dirty="0" smtClean="0"/>
              <a:t> 	(Planning to include Lower Basin States next year</a:t>
            </a:r>
            <a:r>
              <a:rPr lang="en-US" sz="1800" dirty="0" smtClean="0"/>
              <a:t>)</a:t>
            </a:r>
            <a:endParaRPr lang="en-US" sz="1800" dirty="0" smtClean="0"/>
          </a:p>
          <a:p>
            <a:r>
              <a:rPr lang="en-US" sz="1800" dirty="0" smtClean="0"/>
              <a:t>Would </a:t>
            </a:r>
            <a:r>
              <a:rPr lang="en-US" sz="1800" dirty="0" smtClean="0"/>
              <a:t>like close coordination with UCRC as we move into:</a:t>
            </a:r>
          </a:p>
          <a:p>
            <a:pPr lvl="1"/>
            <a:r>
              <a:rPr lang="en-US" sz="1800" dirty="0" smtClean="0"/>
              <a:t>Upper Basin Drought Contingency – Drought Response Operations Planning</a:t>
            </a:r>
          </a:p>
          <a:p>
            <a:pPr lvl="1"/>
            <a:r>
              <a:rPr lang="en-US" sz="1800" dirty="0" smtClean="0"/>
              <a:t>Evaluation of the Interim Guidelines and planning for IG2.0</a:t>
            </a:r>
          </a:p>
          <a:p>
            <a:pPr marL="228600" lvl="1" indent="0">
              <a:buNone/>
            </a:pPr>
            <a:endParaRPr lang="en-US" sz="1000" dirty="0" smtClean="0"/>
          </a:p>
          <a:p>
            <a:pPr marL="228600" lvl="1" indent="0">
              <a:buNone/>
            </a:pPr>
            <a:r>
              <a:rPr lang="en-US" sz="1800" i="1" dirty="0" smtClean="0">
                <a:solidFill>
                  <a:srgbClr val="FF0000"/>
                </a:solidFill>
              </a:rPr>
              <a:t>It is clear to us that meeting the future challenges on the Colorado River will require even more coordination than we have had in the past</a:t>
            </a:r>
          </a:p>
          <a:p>
            <a:pPr lvl="1"/>
            <a:endParaRPr lang="en-US" sz="1400" dirty="0" smtClean="0"/>
          </a:p>
          <a:p>
            <a:pPr marL="0" indent="0">
              <a:buNone/>
            </a:pPr>
            <a:endParaRPr lang="en-US" sz="1800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768002-ADA2-40BB-98FA-163F939366FE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1390650" y="42621"/>
            <a:ext cx="4922227" cy="73866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Colorado River Program 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366"/>
          <a:stretch/>
        </p:blipFill>
        <p:spPr>
          <a:xfrm>
            <a:off x="6348405" y="1159254"/>
            <a:ext cx="2637966" cy="149638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96"/>
          <a:stretch/>
        </p:blipFill>
        <p:spPr>
          <a:xfrm>
            <a:off x="6348405" y="2807153"/>
            <a:ext cx="2637966" cy="1681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3120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3445" y="2019301"/>
            <a:ext cx="6098400" cy="3400424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Questions?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Rob Billerbeck</a:t>
            </a:r>
            <a:br>
              <a:rPr lang="en-US" dirty="0" smtClean="0"/>
            </a:br>
            <a:r>
              <a:rPr lang="en-US" dirty="0" smtClean="0"/>
              <a:t>rob_p_Billerbeck@nps.gov</a:t>
            </a:r>
            <a:br>
              <a:rPr lang="en-US" dirty="0" smtClean="0"/>
            </a:br>
            <a:r>
              <a:rPr lang="en-US" dirty="0" smtClean="0"/>
              <a:t>303-987-6789</a:t>
            </a:r>
            <a:r>
              <a:rPr lang="en-US" sz="2000" b="0" dirty="0" smtClean="0"/>
              <a:t/>
            </a:r>
            <a:br>
              <a:rPr lang="en-US" sz="2000" b="0" dirty="0" smtClean="0"/>
            </a:br>
            <a:endParaRPr lang="en-US" sz="2000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768002-ADA2-40BB-98FA-163F939366FE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390650" y="42621"/>
            <a:ext cx="4922227" cy="73866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Colorado River Program 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8760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nsp-template_v3" id="{5D37341D-81C1-0943-8BCF-9C74BE87F084}" vid="{128B2B16-5297-BD4F-B1AE-032E145AE0A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nps-template_v3</Template>
  <TotalTime>7152</TotalTime>
  <Words>367</Words>
  <Application>Microsoft Office PowerPoint</Application>
  <PresentationFormat>On-screen Show (4:3)</PresentationFormat>
  <Paragraphs>83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National Park Service  Update to the Upper Colorado River Commission </vt:lpstr>
      <vt:lpstr>Leadership Changes</vt:lpstr>
      <vt:lpstr>Expanded Non-Native FONSI</vt:lpstr>
      <vt:lpstr>Proposed Action – Brown Trout in Glen Canyon NRA</vt:lpstr>
      <vt:lpstr>NPS Colorado River Program Cooperation with Partners</vt:lpstr>
      <vt:lpstr>Questions?  Rob Billerbeck rob_p_Billerbeck@nps.gov 303-987-6789 </vt:lpstr>
    </vt:vector>
  </TitlesOfParts>
  <Company>Argonne National Laboratory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Cooperating Agency Webinar</dc:title>
  <dc:creator>Kirk E. LaGory</dc:creator>
  <cp:lastModifiedBy>Billerbeck, Rob P</cp:lastModifiedBy>
  <cp:revision>222</cp:revision>
  <cp:lastPrinted>2017-11-29T00:04:14Z</cp:lastPrinted>
  <dcterms:created xsi:type="dcterms:W3CDTF">2017-10-27T17:14:35Z</dcterms:created>
  <dcterms:modified xsi:type="dcterms:W3CDTF">2019-12-10T21:55:47Z</dcterms:modified>
</cp:coreProperties>
</file>