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1" r:id="rId3"/>
    <p:sldId id="270" r:id="rId4"/>
    <p:sldId id="282" r:id="rId5"/>
    <p:sldId id="283" r:id="rId6"/>
    <p:sldId id="278" r:id="rId7"/>
    <p:sldId id="279" r:id="rId8"/>
    <p:sldId id="280" r:id="rId9"/>
    <p:sldId id="276" r:id="rId10"/>
    <p:sldId id="273" r:id="rId11"/>
    <p:sldId id="277" r:id="rId12"/>
    <p:sldId id="257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stenslager, Robyn B (Moved)" initials="GRB(" lastIdx="17" clrIdx="0">
    <p:extLst>
      <p:ext uri="{19B8F6BF-5375-455C-9EA6-DF929625EA0E}">
        <p15:presenceInfo xmlns:p15="http://schemas.microsoft.com/office/powerpoint/2012/main" userId="S::robyn_gerstenslager@fws.gov::5dfab151-3e3f-4828-9139-ef637f512b3f" providerId="AD"/>
      </p:ext>
    </p:extLst>
  </p:cmAuthor>
  <p:cmAuthor id="2" name="Gerstenslager, Robyn B" initials="GRB" lastIdx="2" clrIdx="1">
    <p:extLst>
      <p:ext uri="{19B8F6BF-5375-455C-9EA6-DF929625EA0E}">
        <p15:presenceInfo xmlns:p15="http://schemas.microsoft.com/office/powerpoint/2012/main" userId="S::rgerstenslager@usbr.gov::71b0c873-0530-473f-a4fd-cf2fc6eafd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52"/>
    <a:srgbClr val="244A9F"/>
    <a:srgbClr val="7A5F36"/>
    <a:srgbClr val="CB9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79543" autoAdjust="0"/>
  </p:normalViewPr>
  <p:slideViewPr>
    <p:cSldViewPr snapToGrid="0" snapToObjects="1">
      <p:cViewPr varScale="1">
        <p:scale>
          <a:sx n="84" d="100"/>
          <a:sy n="84" d="100"/>
        </p:scale>
        <p:origin x="136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1719A9F-38AC-6D41-A3AB-063BEB6D85DE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6DD3B3B-75AC-574E-A42F-AEFC8DAFA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64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FLAMING GORGE WORKING GROUP: </a:t>
            </a:r>
          </a:p>
          <a:p>
            <a:r>
              <a:rPr lang="en-US" dirty="0"/>
              <a:t>Provo AO (on behalf of UC Basin) scheduled additional session to report back to group on how their input was applied to the release plan for the year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Striving for responsive and transparent communication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TITLE TRANSFER INITIATIVES:</a:t>
            </a:r>
          </a:p>
          <a:p>
            <a:r>
              <a:rPr lang="en-US" dirty="0"/>
              <a:t>We are open to working with interested parties </a:t>
            </a:r>
          </a:p>
          <a:p>
            <a:r>
              <a:rPr lang="en-US" dirty="0"/>
              <a:t>- Uinta Basin Replacement Project</a:t>
            </a:r>
          </a:p>
          <a:p>
            <a:pPr marL="171450" indent="-171450">
              <a:buFontTx/>
              <a:buChar char="-"/>
            </a:pPr>
            <a:r>
              <a:rPr lang="en-US" dirty="0"/>
              <a:t>Emery County Project Title Transfer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UPPER GREEN RIVER BASIN:</a:t>
            </a:r>
          </a:p>
          <a:p>
            <a:r>
              <a:rPr lang="en-US" dirty="0"/>
              <a:t>First phase of piping of Eden Canal</a:t>
            </a:r>
          </a:p>
          <a:p>
            <a:r>
              <a:rPr lang="en-US" dirty="0"/>
              <a:t>Continue NEPA compliance progress in proposed raise of operating level of Big Sandy Dam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FONTANELLE RESERVOIR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Continue engagement with the State of Wyoming on propose riprap project to increase operational capacity of the reservoir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94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56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95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Year 2019 runoff was sufficient to restore system storage levels to conditions prior to WY2018, which was a particularly dry year for water</a:t>
            </a:r>
          </a:p>
          <a:p>
            <a:pPr lvl="1"/>
            <a:r>
              <a:rPr lang="en-US" dirty="0"/>
              <a:t>Inflow: 12.95 maf, 120% of avg</a:t>
            </a:r>
          </a:p>
          <a:p>
            <a:pPr lvl="1"/>
            <a:r>
              <a:rPr lang="en-US" dirty="0"/>
              <a:t>Releases: 9.0 maf to </a:t>
            </a:r>
            <a:br>
              <a:rPr lang="en-US" dirty="0"/>
            </a:br>
            <a:r>
              <a:rPr lang="en-US" dirty="0"/>
              <a:t>Grand Canyon</a:t>
            </a:r>
          </a:p>
          <a:p>
            <a:pPr lvl="1"/>
            <a:r>
              <a:rPr lang="en-US" dirty="0"/>
              <a:t>Ended the year at 55% capacity, </a:t>
            </a:r>
            <a:br>
              <a:rPr lang="en-US" dirty="0"/>
            </a:br>
            <a:r>
              <a:rPr lang="en-US" dirty="0"/>
              <a:t>20’ higher than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WY2019 unregulated inflow to Lake Powell was 12.95 maf, 120 percent of average.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Difference between the 145% of average spring runoff and total water year inflows caused by dry conditions in Fall 2018 and record dry conditions in Summer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Powell released 9.0 maf in WY2019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Powell ended WY2019: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Elevation 3,615 feet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 feet below full pool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maf in storage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55% capacity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Graph: The change in elevation between the stars illustrates the difference between a good vs bad year (note the ‘blip’ in WY2018 is less dramatic)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Year 2020 just getting started</a:t>
            </a:r>
          </a:p>
          <a:p>
            <a:pPr lvl="1"/>
            <a:r>
              <a:rPr lang="en-US" dirty="0"/>
              <a:t>Spring Runoff: 5.3 maf, 74% of avg</a:t>
            </a:r>
          </a:p>
          <a:p>
            <a:pPr lvl="1"/>
            <a:r>
              <a:rPr lang="en-US" dirty="0"/>
              <a:t>Inflow: 8.25 maf, 76% of avg</a:t>
            </a:r>
          </a:p>
          <a:p>
            <a:pPr lvl="1"/>
            <a:r>
              <a:rPr lang="en-US" dirty="0"/>
              <a:t>Snowpack accumulation is just beginning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Spring runoff (April – July): prediction based on current modeling, soil moisture content and average hydrology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 most probable inflow forecast, the November 24-month study projects an annual release of 8.23 maf in WY2020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Snowpack just getting started – expect changes to forecast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129% above median, conditions similar to WY2019</a:t>
            </a:r>
          </a:p>
          <a:p>
            <a:r>
              <a:rPr lang="en-US" dirty="0"/>
              <a:t>Snowpack is significantly above WY2018 conditions at this same time</a:t>
            </a:r>
          </a:p>
          <a:p>
            <a:r>
              <a:rPr lang="en-US" dirty="0"/>
              <a:t>Forecasts have been decreasing since August, but current snow accumulation provides a buffer for WY2020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0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take great pride in our safety of dams program, which proactively evaluates and implements actions to resolve safety concerns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story: Steinaker Dam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-Slope failure repair went smoothly/according to plan and is now substantially complete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-First fill monitoring: no adverse performance issues observed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-First fill requirements may take multiple years depending on water availability, scheduled completion in FY2021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safely operating Steinaker Dam: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-Benefits water consumers, recreational users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-Important feature of Central Utah 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4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Component of Navajo Nation’s water right settlement on San Juan River in New Mexico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Provide reliable municipal and industrial water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Spur economic development on Navajo Reservation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Cutter Lateral expects first water delivery in 2020</a:t>
            </a:r>
          </a:p>
          <a:p>
            <a:endParaRPr lang="en-US" dirty="0"/>
          </a:p>
          <a:p>
            <a:r>
              <a:rPr lang="en-US" dirty="0"/>
              <a:t>Four Corners Construction Office currently investigating alternative intake options on the San Juan</a:t>
            </a:r>
          </a:p>
          <a:p>
            <a:r>
              <a:rPr lang="en-US" dirty="0"/>
              <a:t>While this may delay project completion, in the end their efforts: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Potential to save $60million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Potentially reduce long-term O&amp;M costs</a:t>
            </a:r>
          </a:p>
          <a:p>
            <a:endParaRPr lang="en-US" dirty="0"/>
          </a:p>
          <a:p>
            <a:r>
              <a:rPr lang="en-US" dirty="0"/>
              <a:t>Full project completion:</a:t>
            </a:r>
          </a:p>
          <a:p>
            <a:pPr marL="171450" indent="-171450">
              <a:buFontTx/>
              <a:buChar char="-"/>
            </a:pPr>
            <a:r>
              <a:rPr lang="en-US" dirty="0"/>
              <a:t>2 water treatment plants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300 miles of pipeline</a:t>
            </a:r>
          </a:p>
          <a:p>
            <a:pPr marL="171450" indent="-171450">
              <a:buFontTx/>
              <a:buChar char="-"/>
            </a:pPr>
            <a:r>
              <a:rPr lang="en-US" dirty="0"/>
              <a:t>19 pumping plants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End user: Eastern Navajo Nation, Southwestern Jicarilla Apache Nation, City of Gallup</a:t>
            </a:r>
          </a:p>
          <a:p>
            <a:pPr marL="0" indent="0">
              <a:buFontTx/>
              <a:buNone/>
            </a:pPr>
            <a:r>
              <a:rPr lang="en-US" dirty="0"/>
              <a:t>Sponsors: Navajo Nation, Jicarilla Apache Nation, City of Gallup, State of New Mexico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Current construction cost estimate indexed to $1.195 billion at FY20 price level (Oct 2019 prices)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2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E.O. 13875: Improving Utility of Federal Advisory Committees (6/14/19)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AMWG cleared DOI review in late October, can resume business as usual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direction from Secretary’s Designee (Assistant Secretary for Water &amp; Science):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implications of other planning efforts like DCPs, Interim Guidelines review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LTEMP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 operational flexibility – improve hydropower resource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action items – update guidance docs, monitoring metrics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AMWG Members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notify all outstanding nominees (~8) of their status before the end of the calendar year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 decisions made, letters are in process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notice will be issued as soon as outstanding notification letters have been issued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Hope to fill the many (~17) vacant member and alternate positions by early to mid 2020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LTEMP Litigation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 lawsuit challenges 2016 LTEMP EIS and ROD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NGOs—Save the Colorado, Living Rivers, and Center for Biological Diversity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Claim it failed to address climate change impacts to water supply &amp; a wider range of alternatives, including tearing down Glen Canyon Dam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Interior’s Office of the Solicitor is coordinating with DOJ on litigation schedule negotiations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United States filed an Answer on Dec. 6. 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expect to know more about upcoming schedule before the end of December.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2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FERC was previously lead agency, hydropower elements of the project have been withdrawn and Reclamation is now NEPA lead</a:t>
            </a:r>
          </a:p>
          <a:p>
            <a:endParaRPr lang="en-US" dirty="0"/>
          </a:p>
          <a:p>
            <a:r>
              <a:rPr lang="en-US" dirty="0"/>
              <a:t>Multiple opportunities for public comment</a:t>
            </a:r>
          </a:p>
          <a:p>
            <a:pPr marL="173422" indent="-173422">
              <a:buFontTx/>
              <a:buChar char="-"/>
            </a:pPr>
            <a:r>
              <a:rPr lang="en-US" dirty="0"/>
              <a:t>NOI</a:t>
            </a:r>
          </a:p>
          <a:p>
            <a:pPr marL="173422" indent="-173422">
              <a:buFontTx/>
              <a:buChar char="-"/>
            </a:pPr>
            <a:r>
              <a:rPr lang="en-US" dirty="0"/>
              <a:t>Public scoping meetings: St. George, Kanab, Salt Lake City in January 2020 (dates posted to website)</a:t>
            </a:r>
          </a:p>
          <a:p>
            <a:pPr marL="173422" indent="-173422">
              <a:buFontTx/>
              <a:buChar char="-"/>
            </a:pPr>
            <a:r>
              <a:rPr lang="en-US" dirty="0"/>
              <a:t>Draft EIS (anticipate to publish in Federal Register May 2020)</a:t>
            </a:r>
          </a:p>
          <a:p>
            <a:endParaRPr lang="en-US" dirty="0"/>
          </a:p>
          <a:p>
            <a:r>
              <a:rPr lang="en-US" dirty="0"/>
              <a:t>Cooperating/coordinating agencies: BLM, USFWS, BIA, NPS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7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DOI’s overall goal is improved communication and efficiency across DOI bureaus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Region boundaries based on watersheds, generally drawn along state lines to simplify coordination with external partners (like states)</a:t>
            </a:r>
          </a:p>
          <a:p>
            <a:endParaRPr lang="en-US" dirty="0"/>
          </a:p>
          <a:p>
            <a:r>
              <a:rPr lang="en-US" dirty="0"/>
              <a:t>We are now part of Unified Interior Region 7 – Upper Colorado Basin which includes all of Utah, Wyoming, Colorado and New Mexico</a:t>
            </a:r>
          </a:p>
          <a:p>
            <a:endParaRPr lang="en-US" dirty="0"/>
          </a:p>
          <a:p>
            <a:r>
              <a:rPr lang="en-US" dirty="0"/>
              <a:t>Region 7 Goals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Formed the Regional Executive Council for Interior Region 7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Fed Agency leadership in the region working together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Regular communication with Alan Mikkelsen (Field Special Assistant)</a:t>
            </a:r>
          </a:p>
          <a:p>
            <a:endParaRPr lang="en-US" dirty="0"/>
          </a:p>
          <a:p>
            <a:r>
              <a:rPr lang="en-US" dirty="0"/>
              <a:t>We’ve drafted a recommendation to the Commissioner regarding the management and operation of area/field offices that previously fell under the purview of a different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8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v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472" y="6400799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125E9D-4D35-7747-8ADA-CA687A74F2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E2FBE1-ED95-4A48-A122-EEC20C170C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2" name="Picture 11" descr="Reclamation Logo">
            <a:extLst>
              <a:ext uri="{FF2B5EF4-FFF2-40B4-BE49-F238E27FC236}">
                <a16:creationId xmlns:a16="http://schemas.microsoft.com/office/drawing/2014/main" id="{3044AF20-12C1-074D-9E84-33612F570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42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edi Reservoi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7B7D0-879D-374E-A7E4-3ED454D49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AE7656-E318-B746-8E3C-1A175B203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0" name="Picture 9" descr="Reclamation Logo">
            <a:extLst>
              <a:ext uri="{FF2B5EF4-FFF2-40B4-BE49-F238E27FC236}">
                <a16:creationId xmlns:a16="http://schemas.microsoft.com/office/drawing/2014/main" id="{031E0B9F-E0D4-D644-8967-38F1CEF0E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529" y="260874"/>
            <a:ext cx="3657600" cy="11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ee River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956179-10B6-D343-9592-127F31DD41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F594-4306-0F42-895A-C4C718D65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0" name="Picture 9" descr="Reclamation Logo">
            <a:extLst>
              <a:ext uri="{FF2B5EF4-FFF2-40B4-BE49-F238E27FC236}">
                <a16:creationId xmlns:a16="http://schemas.microsoft.com/office/drawing/2014/main" id="{1146D443-D1A3-714A-8636-F7C67F05A6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689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ting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50674D-E10E-9547-8E97-9764DEE26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B67A1-0D79-9340-AD59-829740133C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10" name="Picture 9" descr="Reclamation Logo">
            <a:extLst>
              <a:ext uri="{FF2B5EF4-FFF2-40B4-BE49-F238E27FC236}">
                <a16:creationId xmlns:a16="http://schemas.microsoft.com/office/drawing/2014/main" id="{97736B21-CBEF-C54B-B7FB-A1F86F2FB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689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FACC6-C071-2A43-854D-A88E547DA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529" y="260874"/>
            <a:ext cx="3657600" cy="11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4351" y="5828613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6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019800" y="0"/>
            <a:ext cx="61722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311128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9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3657600"/>
            <a:ext cx="12192000" cy="36861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3840" y="1282700"/>
            <a:ext cx="11704320" cy="223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432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2648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4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en Canyon 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271684-AFEB-3C4E-B24C-66AB0D665A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AE1B03-E323-BC4C-B8FB-529E31BA0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11" name="Picture 10" descr="Reclamation Logo">
            <a:extLst>
              <a:ext uri="{FF2B5EF4-FFF2-40B4-BE49-F238E27FC236}">
                <a16:creationId xmlns:a16="http://schemas.microsoft.com/office/drawing/2014/main" id="{8A588CD7-8ABA-A146-AB6C-0EC7EBA616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42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0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67300" y="0"/>
            <a:ext cx="71247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8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 Goes Here</a:t>
            </a:r>
            <a:br>
              <a:rPr lang="en-US" dirty="0"/>
            </a:br>
            <a:r>
              <a:rPr lang="en-US" dirty="0"/>
              <a:t>No more than four lines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D4BB8E-95F9-9945-83B0-33E400AB8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1227" y="5155900"/>
            <a:ext cx="3335250" cy="10940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oule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44A16-C447-684C-9061-11E02701A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7C8E9E-3391-8042-A6AD-6A475775E0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1" name="Picture 10" descr="Reclamation Logo">
            <a:extLst>
              <a:ext uri="{FF2B5EF4-FFF2-40B4-BE49-F238E27FC236}">
                <a16:creationId xmlns:a16="http://schemas.microsoft.com/office/drawing/2014/main" id="{AF24E8FF-97EE-5747-8D72-0BFAB24144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529" y="166745"/>
            <a:ext cx="3657600" cy="11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hasta Dam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082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CC618-E7BB-764C-8FEA-AEF3A9EA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B0A8CA-98B3-6744-A45F-4BC538E816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11" name="Picture 10" descr="Reclamation Logo">
            <a:extLst>
              <a:ext uri="{FF2B5EF4-FFF2-40B4-BE49-F238E27FC236}">
                <a16:creationId xmlns:a16="http://schemas.microsoft.com/office/drawing/2014/main" id="{2FB7F3E7-5932-8A46-81FB-BC96020076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529" y="193639"/>
            <a:ext cx="3657600" cy="11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58989-C3C3-4A42-8719-949625AE4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954233-3947-A447-ADA9-B864A2B747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10" name="Picture 9" descr="Reclamation Logo">
            <a:extLst>
              <a:ext uri="{FF2B5EF4-FFF2-40B4-BE49-F238E27FC236}">
                <a16:creationId xmlns:a16="http://schemas.microsoft.com/office/drawing/2014/main" id="{BCDCF209-B713-024E-8DB7-A57A74D1D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42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5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ant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541AF7-6382-4E4B-BE8F-205E37002D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96468A-A65E-1B4E-AB77-DCBC8570C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10" name="Picture 9" descr="Reclamation Logo">
            <a:extLst>
              <a:ext uri="{FF2B5EF4-FFF2-40B4-BE49-F238E27FC236}">
                <a16:creationId xmlns:a16="http://schemas.microsoft.com/office/drawing/2014/main" id="{A57D3890-A9AE-864F-A06B-0F96E13D8C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42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92ED3-6486-3F44-8241-DDD3830323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D132B6-583F-954B-A61C-A25D49DF58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0" name="Picture 9" descr="Reclamation Logo">
            <a:extLst>
              <a:ext uri="{FF2B5EF4-FFF2-40B4-BE49-F238E27FC236}">
                <a16:creationId xmlns:a16="http://schemas.microsoft.com/office/drawing/2014/main" id="{ECEE2D8B-C80F-054C-8C65-0BDD7539C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529" y="153298"/>
            <a:ext cx="3657600" cy="11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line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Reclamation Logo">
            <a:extLst>
              <a:ext uri="{FF2B5EF4-FFF2-40B4-BE49-F238E27FC236}">
                <a16:creationId xmlns:a16="http://schemas.microsoft.com/office/drawing/2014/main" id="{F59F8A82-8BAD-B142-98C0-4625A9ABD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689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power Generation Title Slid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E6C8A-89DB-1747-B47D-DD150185A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5A008C-26E4-E547-9FC4-A81234CDB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0" name="Picture 9" descr="Reclamation Logo">
            <a:extLst>
              <a:ext uri="{FF2B5EF4-FFF2-40B4-BE49-F238E27FC236}">
                <a16:creationId xmlns:a16="http://schemas.microsoft.com/office/drawing/2014/main" id="{295B1368-3B04-6A41-AF06-E97324725F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689" y="248920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49" r:id="rId13"/>
    <p:sldLayoutId id="2147483650" r:id="rId14"/>
    <p:sldLayoutId id="2147483652" r:id="rId15"/>
    <p:sldLayoutId id="2147483669" r:id="rId16"/>
    <p:sldLayoutId id="2147483653" r:id="rId17"/>
    <p:sldLayoutId id="2147483654" r:id="rId18"/>
    <p:sldLayoutId id="2147483655" r:id="rId19"/>
    <p:sldLayoutId id="2147483657" r:id="rId20"/>
    <p:sldLayoutId id="2147483670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E52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003E52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rgbClr val="003E52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rgbClr val="003E52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2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2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Upper Colorado Basin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200" dirty="0"/>
              <a:t>Brent Esplin, Regional Director</a:t>
            </a:r>
          </a:p>
        </p:txBody>
      </p:sp>
    </p:spTree>
    <p:extLst>
      <p:ext uri="{BB962C8B-B14F-4D97-AF65-F5344CB8AC3E}">
        <p14:creationId xmlns:p14="http://schemas.microsoft.com/office/powerpoint/2010/main" val="58554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A71C26-3CC9-4F79-BCAF-AA7F1605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1" y="2752725"/>
            <a:ext cx="10820399" cy="3318454"/>
          </a:xfrm>
        </p:spPr>
        <p:txBody>
          <a:bodyPr/>
          <a:lstStyle/>
          <a:p>
            <a:r>
              <a:rPr lang="en-US" dirty="0"/>
              <a:t>Interior Region 7 – </a:t>
            </a:r>
            <a:br>
              <a:rPr lang="en-US" dirty="0"/>
            </a:br>
            <a:r>
              <a:rPr lang="en-US" dirty="0"/>
              <a:t>Upper Colorado Basin</a:t>
            </a:r>
          </a:p>
          <a:p>
            <a:pPr lvl="1"/>
            <a:r>
              <a:rPr lang="en-US" dirty="0"/>
              <a:t>Utah, Wyoming, Colorado, </a:t>
            </a:r>
            <a:br>
              <a:rPr lang="en-US" dirty="0"/>
            </a:br>
            <a:r>
              <a:rPr lang="en-US" dirty="0"/>
              <a:t>New Mexico</a:t>
            </a:r>
          </a:p>
          <a:p>
            <a:r>
              <a:rPr lang="en-US" dirty="0"/>
              <a:t>Recommendation to </a:t>
            </a:r>
            <a:br>
              <a:rPr lang="en-US" dirty="0"/>
            </a:br>
            <a:r>
              <a:rPr lang="en-US" dirty="0"/>
              <a:t>Commissioner </a:t>
            </a:r>
          </a:p>
          <a:p>
            <a:pPr lvl="1"/>
            <a:r>
              <a:rPr lang="en-US" dirty="0"/>
              <a:t>Wyoming and Eastern Colorado Area offices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AA519F-F825-48E4-9079-FCD99A04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784225"/>
            <a:ext cx="4832673" cy="1325563"/>
          </a:xfrm>
        </p:spPr>
        <p:txBody>
          <a:bodyPr/>
          <a:lstStyle/>
          <a:p>
            <a:r>
              <a:rPr lang="en-US" dirty="0"/>
              <a:t>Department of the Interior Reorganization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E14F3-EBA0-46D6-A723-9629301D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2ED1B-EDF3-40DC-8486-3DCEA59CC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973" y="640341"/>
            <a:ext cx="6728876" cy="4351338"/>
          </a:xfrm>
          <a:prstGeom prst="rect">
            <a:avLst/>
          </a:prstGeom>
          <a:ln w="38100" cap="sq">
            <a:solidFill>
              <a:srgbClr val="003E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43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58158D-8FCF-46CF-8F8A-065F2981B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Flaming Gorge Working Group</a:t>
            </a:r>
          </a:p>
          <a:p>
            <a:r>
              <a:rPr lang="en-US" dirty="0"/>
              <a:t>Title Transfer Initiatives</a:t>
            </a:r>
          </a:p>
          <a:p>
            <a:r>
              <a:rPr lang="en-US" dirty="0"/>
              <a:t>Upper Green River Basin</a:t>
            </a:r>
          </a:p>
          <a:p>
            <a:r>
              <a:rPr lang="en-US" dirty="0"/>
              <a:t>Fontanelle Reservoir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31FA3D-2F07-41AB-A5CF-86F8CBCE2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Updates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0B826-2F66-49D8-A371-88E6103C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8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48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58158D-8FCF-46CF-8F8A-065F2981B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5625"/>
            <a:ext cx="11704320" cy="4351338"/>
          </a:xfrm>
        </p:spPr>
        <p:txBody>
          <a:bodyPr/>
          <a:lstStyle/>
          <a:p>
            <a:r>
              <a:rPr lang="en-US" dirty="0"/>
              <a:t>Welcome Wayne Pullan, Deputy Regional Director</a:t>
            </a:r>
          </a:p>
          <a:p>
            <a:r>
              <a:rPr lang="en-US" dirty="0"/>
              <a:t>Other key personnel changes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31FA3D-2F07-41AB-A5CF-86F8CBCE2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Colorado Basin Highlights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0B826-2F66-49D8-A371-88E6103C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26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2177E6-2B52-4434-82C5-5ABEB8B0A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5" b="2702"/>
          <a:stretch/>
        </p:blipFill>
        <p:spPr>
          <a:xfrm>
            <a:off x="4610897" y="1636296"/>
            <a:ext cx="6538283" cy="5117430"/>
          </a:xfrm>
          <a:prstGeom prst="rect">
            <a:avLst/>
          </a:prstGeom>
          <a:ln w="38100" cap="sq">
            <a:solidFill>
              <a:srgbClr val="003E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93B2-39D1-0641-B6CC-21C464C98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2182488"/>
            <a:ext cx="4138062" cy="4351338"/>
          </a:xfrm>
        </p:spPr>
        <p:txBody>
          <a:bodyPr/>
          <a:lstStyle/>
          <a:p>
            <a:r>
              <a:rPr lang="en-US" dirty="0"/>
              <a:t>Above average runoff into Lake Powell in WY2019</a:t>
            </a:r>
          </a:p>
          <a:p>
            <a:r>
              <a:rPr lang="en-US" dirty="0"/>
              <a:t>Looking ahead to WY2020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0B6E9-0BE7-C44E-8394-ABDDA74E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548005"/>
            <a:ext cx="11704320" cy="1325563"/>
          </a:xfrm>
        </p:spPr>
        <p:txBody>
          <a:bodyPr/>
          <a:lstStyle/>
          <a:p>
            <a:r>
              <a:rPr lang="en-US" dirty="0"/>
              <a:t>Upper Colorado Basin Hydrology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42ADC-3E3C-2E4C-B4E9-E2404708E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7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6BB775-6BDF-4FBC-B861-81131A7AF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471" y="1374084"/>
            <a:ext cx="7121918" cy="5320802"/>
          </a:xfrm>
          <a:prstGeom prst="rect">
            <a:avLst/>
          </a:prstGeom>
          <a:ln w="38100">
            <a:solidFill>
              <a:srgbClr val="003E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0C6EE3-9C40-4FC1-A90B-65A866CA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 Basin Snowpack Accumulation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9DE3A-E4B1-4601-82C5-99401AF50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93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46E12D-DD25-4A99-9BE4-21E40130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 Basin Snowpack Accumulation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88608-1F4D-4255-949E-39DC9528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47DF9-8564-4487-9050-B66C24296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102" y="1414852"/>
            <a:ext cx="4903795" cy="5328161"/>
          </a:xfrm>
          <a:prstGeom prst="rect">
            <a:avLst/>
          </a:prstGeom>
          <a:ln w="38100">
            <a:solidFill>
              <a:srgbClr val="003E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24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E7C6D-E40D-43C6-A3D8-5AAB11C81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2" t="20068" r="3219" b="20068"/>
          <a:stretch/>
        </p:blipFill>
        <p:spPr>
          <a:xfrm>
            <a:off x="5317434" y="721842"/>
            <a:ext cx="6248400" cy="3796748"/>
          </a:xfrm>
          <a:prstGeom prst="rect">
            <a:avLst/>
          </a:prstGeom>
          <a:ln w="38100" cap="sq">
            <a:solidFill>
              <a:srgbClr val="003E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9197D4-B82C-4F24-8FD6-FFD577DF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55" y="1741739"/>
            <a:ext cx="4772708" cy="3135061"/>
          </a:xfrm>
        </p:spPr>
        <p:txBody>
          <a:bodyPr/>
          <a:lstStyle/>
          <a:p>
            <a:r>
              <a:rPr lang="en-US" dirty="0"/>
              <a:t>Evaluates and implements actions to resolve safety concerns at Reclamation dams</a:t>
            </a:r>
          </a:p>
          <a:p>
            <a:r>
              <a:rPr lang="en-US" dirty="0"/>
              <a:t>Steinaker Dam</a:t>
            </a:r>
          </a:p>
          <a:p>
            <a:pPr lvl="1"/>
            <a:r>
              <a:rPr lang="en-US" dirty="0"/>
              <a:t>Modification work to repair slope failure complete October 2019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4205B3-42B8-40A3-A19E-6B91AABC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55" y="416176"/>
            <a:ext cx="11704320" cy="1325563"/>
          </a:xfrm>
          <a:effectLst/>
        </p:spPr>
        <p:txBody>
          <a:bodyPr/>
          <a:lstStyle/>
          <a:p>
            <a:r>
              <a:rPr lang="en-US" dirty="0"/>
              <a:t>Safety of Dams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2C253-19F4-4777-ABDA-444AE194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0D228-35A9-450B-B976-9E3EAB8BA0C9}"/>
              </a:ext>
            </a:extLst>
          </p:cNvPr>
          <p:cNvSpPr txBox="1"/>
          <p:nvPr/>
        </p:nvSpPr>
        <p:spPr>
          <a:xfrm>
            <a:off x="280555" y="4876800"/>
            <a:ext cx="81415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400" b="1" dirty="0">
                <a:solidFill>
                  <a:srgbClr val="003E5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Currently undergoing first fill monitoring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7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E7C6D-E40D-43C6-A3D8-5AAB11C81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5" r="14691"/>
          <a:stretch/>
        </p:blipFill>
        <p:spPr>
          <a:xfrm>
            <a:off x="5317434" y="721842"/>
            <a:ext cx="6256233" cy="3802116"/>
          </a:xfrm>
          <a:prstGeom prst="rect">
            <a:avLst/>
          </a:prstGeom>
          <a:ln w="38100" cap="sq">
            <a:solidFill>
              <a:srgbClr val="003E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FB37E19-B63B-4B9A-A93E-F99E2486A4E5}"/>
              </a:ext>
            </a:extLst>
          </p:cNvPr>
          <p:cNvSpPr txBox="1">
            <a:spLocks/>
          </p:cNvSpPr>
          <p:nvPr/>
        </p:nvSpPr>
        <p:spPr>
          <a:xfrm>
            <a:off x="257048" y="537428"/>
            <a:ext cx="8874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Indian Water </a:t>
            </a:r>
          </a:p>
          <a:p>
            <a:r>
              <a:rPr lang="en-US" dirty="0"/>
              <a:t>Rights Settlements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2C253-19F4-4777-ABDA-444AE194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72D00C0-D07F-4063-83E3-BC04CC0F0440}"/>
              </a:ext>
            </a:extLst>
          </p:cNvPr>
          <p:cNvSpPr txBox="1">
            <a:spLocks/>
          </p:cNvSpPr>
          <p:nvPr/>
        </p:nvSpPr>
        <p:spPr>
          <a:xfrm>
            <a:off x="260677" y="2161163"/>
            <a:ext cx="4776544" cy="462659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Navajo-Gallup Water </a:t>
            </a:r>
            <a:br>
              <a:rPr lang="en-US" dirty="0"/>
            </a:br>
            <a:r>
              <a:rPr lang="en-US" dirty="0"/>
              <a:t>Supply Project</a:t>
            </a:r>
          </a:p>
          <a:p>
            <a:r>
              <a:rPr lang="en-US" dirty="0"/>
              <a:t>Utah-Navajo Water Right Settlement</a:t>
            </a:r>
          </a:p>
        </p:txBody>
      </p:sp>
    </p:spTree>
    <p:extLst>
      <p:ext uri="{BB962C8B-B14F-4D97-AF65-F5344CB8AC3E}">
        <p14:creationId xmlns:p14="http://schemas.microsoft.com/office/powerpoint/2010/main" val="1608509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2F5504-9EAE-45F2-81D2-BEC1B7F1E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8" t="7806" r="3654" b="11164"/>
          <a:stretch/>
        </p:blipFill>
        <p:spPr>
          <a:xfrm>
            <a:off x="5988384" y="721843"/>
            <a:ext cx="5617366" cy="3802116"/>
          </a:xfrm>
          <a:prstGeom prst="rect">
            <a:avLst/>
          </a:prstGeom>
          <a:ln w="38100" cap="sq">
            <a:solidFill>
              <a:srgbClr val="003E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2C253-19F4-4777-ABDA-444AE194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29BBB8-27A3-49B1-9896-87D49170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48" y="2433146"/>
            <a:ext cx="5617366" cy="2251149"/>
          </a:xfrm>
        </p:spPr>
        <p:txBody>
          <a:bodyPr/>
          <a:lstStyle/>
          <a:p>
            <a:r>
              <a:rPr lang="en-US" dirty="0"/>
              <a:t>Interior’s Strategic Guidance </a:t>
            </a:r>
            <a:br>
              <a:rPr lang="en-US" dirty="0"/>
            </a:br>
            <a:r>
              <a:rPr lang="en-US" dirty="0"/>
              <a:t>Memo – August 2019</a:t>
            </a:r>
          </a:p>
          <a:p>
            <a:pPr lvl="1"/>
            <a:r>
              <a:rPr lang="en-US" dirty="0"/>
              <a:t>Provides policy direction to </a:t>
            </a:r>
            <a:br>
              <a:rPr lang="en-US" dirty="0"/>
            </a:br>
            <a:r>
              <a:rPr lang="en-US" dirty="0"/>
              <a:t>Adaptive Management Working</a:t>
            </a:r>
            <a:br>
              <a:rPr lang="en-US" dirty="0"/>
            </a:br>
            <a:r>
              <a:rPr lang="en-US" dirty="0"/>
              <a:t>Group consistent with administration priorities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8896E2-A00E-4B4C-B20D-39DC9F6C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16" y="195450"/>
            <a:ext cx="6936313" cy="2448739"/>
          </a:xfrm>
        </p:spPr>
        <p:txBody>
          <a:bodyPr/>
          <a:lstStyle/>
          <a:p>
            <a:r>
              <a:rPr lang="en-US" sz="4200" dirty="0"/>
              <a:t>Glen Canyon Dam </a:t>
            </a:r>
            <a:br>
              <a:rPr lang="en-US" sz="4200" dirty="0"/>
            </a:br>
            <a:r>
              <a:rPr lang="en-US" sz="4200" dirty="0"/>
              <a:t>Adaptive Management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0624E-C07E-45FE-B368-842B4FE50117}"/>
              </a:ext>
            </a:extLst>
          </p:cNvPr>
          <p:cNvSpPr txBox="1"/>
          <p:nvPr/>
        </p:nvSpPr>
        <p:spPr>
          <a:xfrm>
            <a:off x="203448" y="4684295"/>
            <a:ext cx="10459452" cy="178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b="1" dirty="0">
                <a:solidFill>
                  <a:srgbClr val="003E5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Solicit new AMWG member nominees via the </a:t>
            </a:r>
            <a:r>
              <a:rPr lang="en-US" sz="2800" b="1" i="1" dirty="0">
                <a:solidFill>
                  <a:srgbClr val="003E5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Federal Register</a:t>
            </a:r>
            <a:endParaRPr lang="en-US" sz="2800" b="1" dirty="0">
              <a:solidFill>
                <a:srgbClr val="003E5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b="1" dirty="0">
                <a:solidFill>
                  <a:srgbClr val="003E5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GCDAMP funding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b="1" dirty="0">
                <a:solidFill>
                  <a:srgbClr val="003E5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LTEMP Litigation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AB5042-D416-4975-B5C2-76A0B1DD2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proposal from Utah Board of Water Resources</a:t>
            </a:r>
          </a:p>
          <a:p>
            <a:r>
              <a:rPr lang="en-US" dirty="0"/>
              <a:t>Interior designated Reclamation as lead federal agency for environmental review - October 2019</a:t>
            </a:r>
          </a:p>
          <a:p>
            <a:r>
              <a:rPr lang="en-US" dirty="0"/>
              <a:t>Notice of Intent to develop draft EIS published in </a:t>
            </a:r>
            <a:r>
              <a:rPr lang="en-US" i="1" dirty="0"/>
              <a:t>Federal Register </a:t>
            </a:r>
            <a:r>
              <a:rPr lang="en-US" dirty="0"/>
              <a:t>December 6, 2019</a:t>
            </a:r>
          </a:p>
          <a:p>
            <a:pPr lvl="1"/>
            <a:r>
              <a:rPr lang="en-US" dirty="0"/>
              <a:t>Opportunity for public comment on NOI, Draft EIS</a:t>
            </a:r>
          </a:p>
          <a:p>
            <a:pPr lvl="1"/>
            <a:r>
              <a:rPr lang="en-US" dirty="0"/>
              <a:t>Public scoping meetings in January 2020</a:t>
            </a:r>
          </a:p>
          <a:p>
            <a:r>
              <a:rPr lang="en-US" dirty="0"/>
              <a:t>Timeline for ROD signature is January 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D67F9C-DBD9-485F-BDF7-E7298083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Powell Pipeline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425D-F3C9-421B-82C3-DCD3AF2BB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360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3932</TotalTime>
  <Words>805</Words>
  <Application>Microsoft Office PowerPoint</Application>
  <PresentationFormat>Widescreen</PresentationFormat>
  <Paragraphs>168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Segoe UI</vt:lpstr>
      <vt:lpstr>Segoe UI Semibold</vt:lpstr>
      <vt:lpstr>Office Theme</vt:lpstr>
      <vt:lpstr>Upper Colorado Basin</vt:lpstr>
      <vt:lpstr>Upper Colorado Basin Highlights</vt:lpstr>
      <vt:lpstr>Upper Colorado Basin Hydrology</vt:lpstr>
      <vt:lpstr>UC Basin Snowpack Accumulation</vt:lpstr>
      <vt:lpstr>UC Basin Snowpack Accumulation</vt:lpstr>
      <vt:lpstr>Safety of Dams</vt:lpstr>
      <vt:lpstr>PowerPoint Presentation</vt:lpstr>
      <vt:lpstr>Glen Canyon Dam  Adaptive Management Program</vt:lpstr>
      <vt:lpstr>Lake Powell Pipeline</vt:lpstr>
      <vt:lpstr>Department of the Interior Reorganization</vt:lpstr>
      <vt:lpstr>Miscellaneous Updates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No more that two lines</dc:title>
  <dc:subject/>
  <dc:creator>Soeth, Peter D</dc:creator>
  <cp:keywords/>
  <dc:description/>
  <cp:lastModifiedBy>Gerstenslager, Robyn B</cp:lastModifiedBy>
  <cp:revision>160</cp:revision>
  <cp:lastPrinted>2019-12-09T21:43:34Z</cp:lastPrinted>
  <dcterms:created xsi:type="dcterms:W3CDTF">2016-11-04T19:21:58Z</dcterms:created>
  <dcterms:modified xsi:type="dcterms:W3CDTF">2019-12-10T18:10:45Z</dcterms:modified>
  <cp:category/>
</cp:coreProperties>
</file>