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3" r:id="rId5"/>
    <p:sldId id="270" r:id="rId6"/>
    <p:sldId id="264" r:id="rId7"/>
    <p:sldId id="265" r:id="rId8"/>
    <p:sldId id="259" r:id="rId9"/>
    <p:sldId id="261" r:id="rId10"/>
    <p:sldId id="260" r:id="rId11"/>
    <p:sldId id="266" r:id="rId12"/>
    <p:sldId id="267" r:id="rId13"/>
    <p:sldId id="269" r:id="rId14"/>
    <p:sldId id="272" r:id="rId15"/>
    <p:sldId id="273" r:id="rId16"/>
    <p:sldId id="274" r:id="rId17"/>
    <p:sldId id="275"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30" autoAdjust="0"/>
    <p:restoredTop sz="94660"/>
  </p:normalViewPr>
  <p:slideViewPr>
    <p:cSldViewPr snapToGrid="0">
      <p:cViewPr varScale="1">
        <p:scale>
          <a:sx n="106" d="100"/>
          <a:sy n="106" d="100"/>
        </p:scale>
        <p:origin x="138" y="22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11/26/2019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11/26/2019</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zoom.us/j/873701193"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ED7732-ADFC-454E-9057-C3C9EE57F83B}"/>
              </a:ext>
            </a:extLst>
          </p:cNvPr>
          <p:cNvSpPr>
            <a:spLocks noGrp="1"/>
          </p:cNvSpPr>
          <p:nvPr>
            <p:ph type="ctrTitle"/>
          </p:nvPr>
        </p:nvSpPr>
        <p:spPr>
          <a:xfrm>
            <a:off x="2488073" y="315883"/>
            <a:ext cx="9124806" cy="2086495"/>
          </a:xfrm>
        </p:spPr>
        <p:txBody>
          <a:bodyPr>
            <a:normAutofit fontScale="90000"/>
          </a:bodyPr>
          <a:lstStyle/>
          <a:p>
            <a:r>
              <a:rPr lang="en-US" dirty="0"/>
              <a:t>UCRC demand management investigations Request </a:t>
            </a:r>
            <a:br>
              <a:rPr lang="en-US" dirty="0"/>
            </a:br>
            <a:r>
              <a:rPr lang="en-US" dirty="0"/>
              <a:t>for proposal	s (RFP)</a:t>
            </a:r>
          </a:p>
        </p:txBody>
      </p:sp>
      <p:sp>
        <p:nvSpPr>
          <p:cNvPr id="3" name="Subtitle 2">
            <a:extLst>
              <a:ext uri="{FF2B5EF4-FFF2-40B4-BE49-F238E27FC236}">
                <a16:creationId xmlns:a16="http://schemas.microsoft.com/office/drawing/2014/main" id="{8B6CDDDE-9F12-4885-B542-B1FDD6FDCA34}"/>
              </a:ext>
            </a:extLst>
          </p:cNvPr>
          <p:cNvSpPr>
            <a:spLocks noGrp="1"/>
          </p:cNvSpPr>
          <p:nvPr>
            <p:ph type="subTitle" idx="1"/>
          </p:nvPr>
        </p:nvSpPr>
        <p:spPr>
          <a:xfrm>
            <a:off x="892029" y="2596957"/>
            <a:ext cx="10072303" cy="3812310"/>
          </a:xfrm>
        </p:spPr>
        <p:txBody>
          <a:bodyPr>
            <a:normAutofit fontScale="92500" lnSpcReduction="20000"/>
          </a:bodyPr>
          <a:lstStyle/>
          <a:p>
            <a:r>
              <a:rPr lang="en-US" sz="4600" dirty="0">
                <a:solidFill>
                  <a:schemeClr val="tx1"/>
                </a:solidFill>
              </a:rPr>
              <a:t>Q/A Webinar</a:t>
            </a:r>
          </a:p>
          <a:p>
            <a:pPr>
              <a:lnSpc>
                <a:spcPct val="120000"/>
              </a:lnSpc>
            </a:pPr>
            <a:r>
              <a:rPr lang="en-US" sz="2800" dirty="0">
                <a:solidFill>
                  <a:schemeClr val="tx1"/>
                </a:solidFill>
              </a:rPr>
              <a:t>Friday, November 22</a:t>
            </a:r>
            <a:r>
              <a:rPr lang="en-US" sz="2800" baseline="30000" dirty="0">
                <a:solidFill>
                  <a:schemeClr val="tx1"/>
                </a:solidFill>
              </a:rPr>
              <a:t>nd</a:t>
            </a:r>
            <a:r>
              <a:rPr lang="en-US" sz="2800" dirty="0">
                <a:solidFill>
                  <a:schemeClr val="tx1"/>
                </a:solidFill>
              </a:rPr>
              <a:t>, 2019 - 10:00 a.m. MT</a:t>
            </a:r>
            <a:br>
              <a:rPr lang="en-US" dirty="0">
                <a:solidFill>
                  <a:schemeClr val="tx1"/>
                </a:solidFill>
              </a:rPr>
            </a:br>
            <a:r>
              <a:rPr lang="en-US" dirty="0">
                <a:solidFill>
                  <a:schemeClr val="tx1"/>
                </a:solidFill>
              </a:rPr>
              <a:t>Webinar link: </a:t>
            </a:r>
            <a:r>
              <a:rPr lang="en-US" u="sng" dirty="0">
                <a:solidFill>
                  <a:schemeClr val="tx1"/>
                </a:solidFill>
                <a:hlinkClick r:id="rId2">
                  <a:extLst>
                    <a:ext uri="{A12FA001-AC4F-418D-AE19-62706E023703}">
                      <ahyp:hlinkClr xmlns:ahyp="http://schemas.microsoft.com/office/drawing/2018/hyperlinkcolor" val="tx"/>
                    </a:ext>
                  </a:extLst>
                </a:hlinkClick>
              </a:rPr>
              <a:t>https://zoom.us/j/873701193</a:t>
            </a:r>
            <a:br>
              <a:rPr lang="en-US" u="sng" dirty="0">
                <a:solidFill>
                  <a:schemeClr val="tx1"/>
                </a:solidFill>
              </a:rPr>
            </a:br>
            <a:r>
              <a:rPr lang="en-US" dirty="0">
                <a:solidFill>
                  <a:schemeClr val="tx1"/>
                </a:solidFill>
              </a:rPr>
              <a:t>Meeting ID: 873 701 193</a:t>
            </a:r>
            <a:br>
              <a:rPr lang="en-US" dirty="0">
                <a:solidFill>
                  <a:schemeClr val="tx1"/>
                </a:solidFill>
              </a:rPr>
            </a:br>
            <a:r>
              <a:rPr lang="en-US" dirty="0">
                <a:solidFill>
                  <a:schemeClr val="tx1"/>
                </a:solidFill>
              </a:rPr>
              <a:t>Dial by your location</a:t>
            </a:r>
            <a:br>
              <a:rPr lang="en-US" dirty="0">
                <a:solidFill>
                  <a:schemeClr val="tx1"/>
                </a:solidFill>
              </a:rPr>
            </a:br>
            <a:r>
              <a:rPr lang="en-US" dirty="0">
                <a:solidFill>
                  <a:schemeClr val="tx1"/>
                </a:solidFill>
              </a:rPr>
              <a:t>        +1 720 707 2699 US (Denver)</a:t>
            </a:r>
            <a:br>
              <a:rPr lang="en-US" dirty="0">
                <a:solidFill>
                  <a:schemeClr val="tx1"/>
                </a:solidFill>
              </a:rPr>
            </a:br>
            <a:r>
              <a:rPr lang="en-US" dirty="0">
                <a:solidFill>
                  <a:schemeClr val="tx1"/>
                </a:solidFill>
              </a:rPr>
              <a:t>        +1 646 558 8656 US (New York)</a:t>
            </a:r>
          </a:p>
          <a:p>
            <a:pPr>
              <a:lnSpc>
                <a:spcPct val="120000"/>
              </a:lnSpc>
            </a:pPr>
            <a:r>
              <a:rPr lang="en-US" dirty="0">
                <a:solidFill>
                  <a:schemeClr val="tx1"/>
                </a:solidFill>
              </a:rPr>
              <a:t>*Webinar was not recorded due to technical difficulties.*</a:t>
            </a:r>
          </a:p>
          <a:p>
            <a:pPr>
              <a:lnSpc>
                <a:spcPct val="120000"/>
              </a:lnSpc>
            </a:pPr>
            <a:r>
              <a:rPr lang="en-US" dirty="0">
                <a:solidFill>
                  <a:schemeClr val="tx1"/>
                </a:solidFill>
              </a:rPr>
              <a:t>Sara Larsen, PE, Deputy Director and Amy Haas, Executive Director of UCRC</a:t>
            </a:r>
          </a:p>
          <a:p>
            <a:endParaRPr lang="en-US" dirty="0"/>
          </a:p>
          <a:p>
            <a:endParaRPr lang="en-US" dirty="0"/>
          </a:p>
          <a:p>
            <a:endParaRPr lang="en-US" dirty="0"/>
          </a:p>
        </p:txBody>
      </p:sp>
      <p:pic>
        <p:nvPicPr>
          <p:cNvPr id="5" name="Picture 4" descr="A close up of a logo&#10;&#10;Description automatically generated">
            <a:extLst>
              <a:ext uri="{FF2B5EF4-FFF2-40B4-BE49-F238E27FC236}">
                <a16:creationId xmlns:a16="http://schemas.microsoft.com/office/drawing/2014/main" id="{D466E1C4-06E6-460F-872E-9E017EEF2AD3}"/>
              </a:ext>
            </a:extLst>
          </p:cNvPr>
          <p:cNvPicPr>
            <a:picLocks noChangeAspect="1"/>
          </p:cNvPicPr>
          <p:nvPr/>
        </p:nvPicPr>
        <p:blipFill>
          <a:blip r:embed="rId3"/>
          <a:stretch>
            <a:fillRect/>
          </a:stretch>
        </p:blipFill>
        <p:spPr>
          <a:xfrm>
            <a:off x="294206" y="207819"/>
            <a:ext cx="1885604" cy="1885604"/>
          </a:xfrm>
          <a:prstGeom prst="rect">
            <a:avLst/>
          </a:prstGeom>
        </p:spPr>
      </p:pic>
    </p:spTree>
    <p:extLst>
      <p:ext uri="{BB962C8B-B14F-4D97-AF65-F5344CB8AC3E}">
        <p14:creationId xmlns:p14="http://schemas.microsoft.com/office/powerpoint/2010/main" val="626275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5BC44-5BDD-4ECB-8850-2EBBF99D7B5E}"/>
              </a:ext>
            </a:extLst>
          </p:cNvPr>
          <p:cNvSpPr>
            <a:spLocks noGrp="1"/>
          </p:cNvSpPr>
          <p:nvPr>
            <p:ph type="title"/>
          </p:nvPr>
        </p:nvSpPr>
        <p:spPr>
          <a:xfrm>
            <a:off x="684211" y="405783"/>
            <a:ext cx="9590319" cy="1507067"/>
          </a:xfrm>
        </p:spPr>
        <p:txBody>
          <a:bodyPr>
            <a:normAutofit fontScale="90000"/>
          </a:bodyPr>
          <a:lstStyle/>
          <a:p>
            <a:r>
              <a:rPr lang="en-US" dirty="0"/>
              <a:t>Basic Qualifications Section of the RFP</a:t>
            </a:r>
            <a:br>
              <a:rPr lang="en-US" dirty="0"/>
            </a:br>
            <a:endParaRPr lang="en-US" dirty="0"/>
          </a:p>
        </p:txBody>
      </p:sp>
      <p:sp>
        <p:nvSpPr>
          <p:cNvPr id="3" name="Content Placeholder 2">
            <a:extLst>
              <a:ext uri="{FF2B5EF4-FFF2-40B4-BE49-F238E27FC236}">
                <a16:creationId xmlns:a16="http://schemas.microsoft.com/office/drawing/2014/main" id="{C57A5E4C-DF14-4157-B0CE-DB3D8E313433}"/>
              </a:ext>
            </a:extLst>
          </p:cNvPr>
          <p:cNvSpPr>
            <a:spLocks noGrp="1"/>
          </p:cNvSpPr>
          <p:nvPr>
            <p:ph idx="1"/>
          </p:nvPr>
        </p:nvSpPr>
        <p:spPr>
          <a:xfrm>
            <a:off x="567833" y="1439026"/>
            <a:ext cx="8991803" cy="4654204"/>
          </a:xfrm>
        </p:spPr>
        <p:txBody>
          <a:bodyPr>
            <a:normAutofit/>
          </a:bodyPr>
          <a:lstStyle/>
          <a:p>
            <a:r>
              <a:rPr lang="en-US" dirty="0">
                <a:solidFill>
                  <a:schemeClr val="tx1"/>
                </a:solidFill>
              </a:rPr>
              <a:t>“It is essential that Offerors clearly demonstrate they possess the necessary expertise and qualifications for the types of services and tasks described in the Scope of Work.”</a:t>
            </a:r>
          </a:p>
          <a:p>
            <a:endParaRPr lang="en-US" dirty="0">
              <a:solidFill>
                <a:schemeClr val="tx1"/>
              </a:solidFill>
            </a:endParaRPr>
          </a:p>
          <a:p>
            <a:r>
              <a:rPr lang="en-US" dirty="0">
                <a:solidFill>
                  <a:schemeClr val="tx1"/>
                </a:solidFill>
              </a:rPr>
              <a:t>“This includes but is not limited to: specialized legal research and/or technical competence; capacity and capability to perform the work; positive references regarding work performed for prior clients, past record of performance with such factors as control of costs, quality of work, and the ability to consistently meet scheduled milestones and deliverable deadlines.”</a:t>
            </a:r>
          </a:p>
        </p:txBody>
      </p:sp>
    </p:spTree>
    <p:extLst>
      <p:ext uri="{BB962C8B-B14F-4D97-AF65-F5344CB8AC3E}">
        <p14:creationId xmlns:p14="http://schemas.microsoft.com/office/powerpoint/2010/main" val="15264461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5BC44-5BDD-4ECB-8850-2EBBF99D7B5E}"/>
              </a:ext>
            </a:extLst>
          </p:cNvPr>
          <p:cNvSpPr>
            <a:spLocks noGrp="1"/>
          </p:cNvSpPr>
          <p:nvPr>
            <p:ph type="title"/>
          </p:nvPr>
        </p:nvSpPr>
        <p:spPr>
          <a:xfrm>
            <a:off x="684211" y="405783"/>
            <a:ext cx="9590319" cy="1507067"/>
          </a:xfrm>
        </p:spPr>
        <p:txBody>
          <a:bodyPr>
            <a:normAutofit/>
          </a:bodyPr>
          <a:lstStyle/>
          <a:p>
            <a:r>
              <a:rPr lang="en-US" dirty="0"/>
              <a:t>Scope of work/RFP Walkthrough</a:t>
            </a:r>
            <a:br>
              <a:rPr lang="en-US" dirty="0"/>
            </a:br>
            <a:endParaRPr lang="en-US" dirty="0"/>
          </a:p>
        </p:txBody>
      </p:sp>
      <p:sp>
        <p:nvSpPr>
          <p:cNvPr id="3" name="Content Placeholder 2">
            <a:extLst>
              <a:ext uri="{FF2B5EF4-FFF2-40B4-BE49-F238E27FC236}">
                <a16:creationId xmlns:a16="http://schemas.microsoft.com/office/drawing/2014/main" id="{C57A5E4C-DF14-4157-B0CE-DB3D8E313433}"/>
              </a:ext>
            </a:extLst>
          </p:cNvPr>
          <p:cNvSpPr>
            <a:spLocks noGrp="1"/>
          </p:cNvSpPr>
          <p:nvPr>
            <p:ph idx="1"/>
          </p:nvPr>
        </p:nvSpPr>
        <p:spPr>
          <a:xfrm>
            <a:off x="567833" y="1439026"/>
            <a:ext cx="8991803" cy="4654204"/>
          </a:xfrm>
        </p:spPr>
        <p:txBody>
          <a:bodyPr>
            <a:normAutofit/>
          </a:bodyPr>
          <a:lstStyle/>
          <a:p>
            <a:r>
              <a:rPr lang="en-US" dirty="0">
                <a:solidFill>
                  <a:schemeClr val="tx1"/>
                </a:solidFill>
              </a:rPr>
              <a:t>Visit the RFP to review Tasks 1-6 and other RFP sections</a:t>
            </a:r>
          </a:p>
        </p:txBody>
      </p:sp>
    </p:spTree>
    <p:extLst>
      <p:ext uri="{BB962C8B-B14F-4D97-AF65-F5344CB8AC3E}">
        <p14:creationId xmlns:p14="http://schemas.microsoft.com/office/powerpoint/2010/main" val="41766255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5BC44-5BDD-4ECB-8850-2EBBF99D7B5E}"/>
              </a:ext>
            </a:extLst>
          </p:cNvPr>
          <p:cNvSpPr>
            <a:spLocks noGrp="1"/>
          </p:cNvSpPr>
          <p:nvPr>
            <p:ph type="title"/>
          </p:nvPr>
        </p:nvSpPr>
        <p:spPr>
          <a:xfrm>
            <a:off x="684211" y="405783"/>
            <a:ext cx="9590319" cy="1507067"/>
          </a:xfrm>
        </p:spPr>
        <p:txBody>
          <a:bodyPr>
            <a:normAutofit/>
          </a:bodyPr>
          <a:lstStyle/>
          <a:p>
            <a:r>
              <a:rPr lang="en-US" dirty="0"/>
              <a:t>Reminders and suggestions</a:t>
            </a:r>
            <a:br>
              <a:rPr lang="en-US" dirty="0"/>
            </a:br>
            <a:endParaRPr lang="en-US" dirty="0"/>
          </a:p>
        </p:txBody>
      </p:sp>
      <p:sp>
        <p:nvSpPr>
          <p:cNvPr id="3" name="Content Placeholder 2">
            <a:extLst>
              <a:ext uri="{FF2B5EF4-FFF2-40B4-BE49-F238E27FC236}">
                <a16:creationId xmlns:a16="http://schemas.microsoft.com/office/drawing/2014/main" id="{C57A5E4C-DF14-4157-B0CE-DB3D8E313433}"/>
              </a:ext>
            </a:extLst>
          </p:cNvPr>
          <p:cNvSpPr>
            <a:spLocks noGrp="1"/>
          </p:cNvSpPr>
          <p:nvPr>
            <p:ph idx="1"/>
          </p:nvPr>
        </p:nvSpPr>
        <p:spPr>
          <a:xfrm>
            <a:off x="567833" y="1439026"/>
            <a:ext cx="8991803" cy="4654204"/>
          </a:xfrm>
        </p:spPr>
        <p:txBody>
          <a:bodyPr>
            <a:normAutofit fontScale="92500" lnSpcReduction="20000"/>
          </a:bodyPr>
          <a:lstStyle/>
          <a:p>
            <a:r>
              <a:rPr lang="en-US" b="1" dirty="0">
                <a:solidFill>
                  <a:schemeClr val="tx1"/>
                </a:solidFill>
              </a:rPr>
              <a:t>Last day to submit written questions is 11/29/2019.</a:t>
            </a:r>
          </a:p>
          <a:p>
            <a:r>
              <a:rPr lang="en-US" dirty="0">
                <a:solidFill>
                  <a:schemeClr val="tx1"/>
                </a:solidFill>
              </a:rPr>
              <a:t>For proposal submission, please use the format prescribed in Section VI. SUBMITTAL REQUIREMENTS for proposal submission (order of documents, etc.). </a:t>
            </a:r>
          </a:p>
          <a:p>
            <a:r>
              <a:rPr lang="en-US" dirty="0">
                <a:solidFill>
                  <a:schemeClr val="tx1"/>
                </a:solidFill>
              </a:rPr>
              <a:t>Please make clear which of the four competencies you are applying for and include a separate budget table for each. </a:t>
            </a:r>
          </a:p>
          <a:p>
            <a:r>
              <a:rPr lang="en-US" dirty="0">
                <a:solidFill>
                  <a:schemeClr val="tx1"/>
                </a:solidFill>
              </a:rPr>
              <a:t>Please adhere to the communications protocol laid out in the RFP. For interpretive questions that need review by the DMC we will do our best to give you a quick turnaround. </a:t>
            </a:r>
          </a:p>
          <a:p>
            <a:r>
              <a:rPr lang="en-US" b="1" dirty="0">
                <a:solidFill>
                  <a:schemeClr val="tx1"/>
                </a:solidFill>
              </a:rPr>
              <a:t>Please send your proposal to arrive via email or at the UCRC office by December 20</a:t>
            </a:r>
            <a:r>
              <a:rPr lang="en-US" b="1" baseline="30000" dirty="0">
                <a:solidFill>
                  <a:schemeClr val="tx1"/>
                </a:solidFill>
              </a:rPr>
              <a:t>th</a:t>
            </a:r>
            <a:r>
              <a:rPr lang="en-US" b="1" dirty="0">
                <a:solidFill>
                  <a:schemeClr val="tx1"/>
                </a:solidFill>
              </a:rPr>
              <a:t>, 3:00p.m. MT. </a:t>
            </a:r>
          </a:p>
          <a:p>
            <a:pPr lvl="1"/>
            <a:r>
              <a:rPr lang="en-US" dirty="0">
                <a:solidFill>
                  <a:schemeClr val="tx1"/>
                </a:solidFill>
              </a:rPr>
              <a:t>Don’t wait until the last minute. Try to send earlier in case of delivery failure, etc.</a:t>
            </a:r>
          </a:p>
          <a:p>
            <a:pPr lvl="1"/>
            <a:r>
              <a:rPr lang="en-US" dirty="0">
                <a:solidFill>
                  <a:schemeClr val="tx1"/>
                </a:solidFill>
              </a:rPr>
              <a:t>I will confirm receipt with your POC on Appendix B. The Offeror and date/time of arrival will also be posted to the RFP webpage. </a:t>
            </a:r>
          </a:p>
          <a:p>
            <a:endParaRPr lang="en-US" dirty="0">
              <a:solidFill>
                <a:schemeClr val="tx1"/>
              </a:solidFill>
            </a:endParaRPr>
          </a:p>
        </p:txBody>
      </p:sp>
    </p:spTree>
    <p:extLst>
      <p:ext uri="{BB962C8B-B14F-4D97-AF65-F5344CB8AC3E}">
        <p14:creationId xmlns:p14="http://schemas.microsoft.com/office/powerpoint/2010/main" val="2187048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5BC44-5BDD-4ECB-8850-2EBBF99D7B5E}"/>
              </a:ext>
            </a:extLst>
          </p:cNvPr>
          <p:cNvSpPr>
            <a:spLocks noGrp="1"/>
          </p:cNvSpPr>
          <p:nvPr>
            <p:ph type="title"/>
          </p:nvPr>
        </p:nvSpPr>
        <p:spPr>
          <a:xfrm>
            <a:off x="684211" y="405783"/>
            <a:ext cx="9590319" cy="1507067"/>
          </a:xfrm>
        </p:spPr>
        <p:txBody>
          <a:bodyPr>
            <a:normAutofit/>
          </a:bodyPr>
          <a:lstStyle/>
          <a:p>
            <a:r>
              <a:rPr lang="en-US" dirty="0"/>
              <a:t>Questions and Answers</a:t>
            </a:r>
            <a:br>
              <a:rPr lang="en-US" dirty="0"/>
            </a:br>
            <a:endParaRPr lang="en-US" dirty="0"/>
          </a:p>
        </p:txBody>
      </p:sp>
      <p:sp>
        <p:nvSpPr>
          <p:cNvPr id="3" name="Content Placeholder 2">
            <a:extLst>
              <a:ext uri="{FF2B5EF4-FFF2-40B4-BE49-F238E27FC236}">
                <a16:creationId xmlns:a16="http://schemas.microsoft.com/office/drawing/2014/main" id="{C57A5E4C-DF14-4157-B0CE-DB3D8E313433}"/>
              </a:ext>
            </a:extLst>
          </p:cNvPr>
          <p:cNvSpPr>
            <a:spLocks noGrp="1"/>
          </p:cNvSpPr>
          <p:nvPr>
            <p:ph idx="1"/>
          </p:nvPr>
        </p:nvSpPr>
        <p:spPr>
          <a:xfrm>
            <a:off x="684211" y="1652385"/>
            <a:ext cx="10462994" cy="5205615"/>
          </a:xfrm>
        </p:spPr>
        <p:txBody>
          <a:bodyPr>
            <a:normAutofit fontScale="92500" lnSpcReduction="10000"/>
          </a:bodyPr>
          <a:lstStyle/>
          <a:p>
            <a:r>
              <a:rPr lang="en-US" dirty="0">
                <a:solidFill>
                  <a:schemeClr val="tx1"/>
                </a:solidFill>
              </a:rPr>
              <a:t>Will the </a:t>
            </a:r>
            <a:r>
              <a:rPr lang="en-US" dirty="0" err="1">
                <a:solidFill>
                  <a:schemeClr val="tx1"/>
                </a:solidFill>
              </a:rPr>
              <a:t>Powerpoint</a:t>
            </a:r>
            <a:r>
              <a:rPr lang="en-US" dirty="0">
                <a:solidFill>
                  <a:schemeClr val="tx1"/>
                </a:solidFill>
              </a:rPr>
              <a:t> be made available? Yes, this </a:t>
            </a:r>
            <a:r>
              <a:rPr lang="en-US" dirty="0" err="1">
                <a:solidFill>
                  <a:schemeClr val="tx1"/>
                </a:solidFill>
              </a:rPr>
              <a:t>Powerpoint</a:t>
            </a:r>
            <a:r>
              <a:rPr lang="en-US" dirty="0">
                <a:solidFill>
                  <a:schemeClr val="tx1"/>
                </a:solidFill>
              </a:rPr>
              <a:t> will be made available as part of the RFP addenda.</a:t>
            </a:r>
          </a:p>
          <a:p>
            <a:r>
              <a:rPr lang="en-US" dirty="0">
                <a:solidFill>
                  <a:schemeClr val="tx1"/>
                </a:solidFill>
              </a:rPr>
              <a:t>When you say “other tasks” [as assigned by the DMC in the SOW] that are open, how are we supposed to budget for them?</a:t>
            </a:r>
          </a:p>
          <a:p>
            <a:pPr lvl="1"/>
            <a:r>
              <a:rPr lang="en-US" dirty="0">
                <a:solidFill>
                  <a:schemeClr val="tx1"/>
                </a:solidFill>
              </a:rPr>
              <a:t>When drawing up the proposed budget, you may include a line item for “other tasks” as assigned by the DMC. The DMC will tailor work orders for the awarded Contractor(s’) budget.</a:t>
            </a:r>
          </a:p>
          <a:p>
            <a:r>
              <a:rPr lang="en-US" dirty="0">
                <a:solidFill>
                  <a:schemeClr val="tx1"/>
                </a:solidFill>
              </a:rPr>
              <a:t>Do you have a preference for emailed proposals versus hard-copy?	</a:t>
            </a:r>
          </a:p>
          <a:p>
            <a:pPr lvl="1"/>
            <a:r>
              <a:rPr lang="en-US" dirty="0">
                <a:solidFill>
                  <a:schemeClr val="tx1"/>
                </a:solidFill>
              </a:rPr>
              <a:t>Our preference is for email, but feel free to send prior work as a packet of materials if that is preferred.</a:t>
            </a:r>
          </a:p>
          <a:p>
            <a:r>
              <a:rPr lang="en-US" dirty="0">
                <a:solidFill>
                  <a:schemeClr val="tx1"/>
                </a:solidFill>
              </a:rPr>
              <a:t>Can you discuss who will be on the selection committee?</a:t>
            </a:r>
          </a:p>
          <a:p>
            <a:pPr lvl="1"/>
            <a:r>
              <a:rPr lang="en-US" dirty="0">
                <a:solidFill>
                  <a:schemeClr val="tx1"/>
                </a:solidFill>
              </a:rPr>
              <a:t>No.</a:t>
            </a:r>
          </a:p>
          <a:p>
            <a:r>
              <a:rPr lang="en-US" dirty="0">
                <a:solidFill>
                  <a:schemeClr val="tx1"/>
                </a:solidFill>
              </a:rPr>
              <a:t>Do you have a copy of a draft agreement between UCRC and Contractor(s)? </a:t>
            </a:r>
          </a:p>
          <a:p>
            <a:pPr lvl="1"/>
            <a:r>
              <a:rPr lang="en-US" dirty="0">
                <a:solidFill>
                  <a:schemeClr val="tx1"/>
                </a:solidFill>
              </a:rPr>
              <a:t>The contract will be similar to the General Terms &amp;Conditions in the RFP, but that agreement hasn’t been developed yet.</a:t>
            </a:r>
          </a:p>
          <a:p>
            <a:endParaRPr 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18612735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5BC44-5BDD-4ECB-8850-2EBBF99D7B5E}"/>
              </a:ext>
            </a:extLst>
          </p:cNvPr>
          <p:cNvSpPr>
            <a:spLocks noGrp="1"/>
          </p:cNvSpPr>
          <p:nvPr>
            <p:ph type="title"/>
          </p:nvPr>
        </p:nvSpPr>
        <p:spPr>
          <a:xfrm>
            <a:off x="684211" y="405783"/>
            <a:ext cx="9590319" cy="1507067"/>
          </a:xfrm>
        </p:spPr>
        <p:txBody>
          <a:bodyPr>
            <a:normAutofit/>
          </a:bodyPr>
          <a:lstStyle/>
          <a:p>
            <a:r>
              <a:rPr lang="en-US" dirty="0"/>
              <a:t>Questions and Answers</a:t>
            </a:r>
            <a:br>
              <a:rPr lang="en-US" dirty="0"/>
            </a:br>
            <a:endParaRPr lang="en-US" dirty="0"/>
          </a:p>
        </p:txBody>
      </p:sp>
      <p:sp>
        <p:nvSpPr>
          <p:cNvPr id="3" name="Content Placeholder 2">
            <a:extLst>
              <a:ext uri="{FF2B5EF4-FFF2-40B4-BE49-F238E27FC236}">
                <a16:creationId xmlns:a16="http://schemas.microsoft.com/office/drawing/2014/main" id="{C57A5E4C-DF14-4157-B0CE-DB3D8E313433}"/>
              </a:ext>
            </a:extLst>
          </p:cNvPr>
          <p:cNvSpPr>
            <a:spLocks noGrp="1"/>
          </p:cNvSpPr>
          <p:nvPr>
            <p:ph idx="1"/>
          </p:nvPr>
        </p:nvSpPr>
        <p:spPr>
          <a:xfrm>
            <a:off x="684211" y="1515519"/>
            <a:ext cx="10445064" cy="4776639"/>
          </a:xfrm>
        </p:spPr>
        <p:txBody>
          <a:bodyPr>
            <a:normAutofit/>
          </a:bodyPr>
          <a:lstStyle/>
          <a:p>
            <a:r>
              <a:rPr lang="en-US" dirty="0">
                <a:solidFill>
                  <a:schemeClr val="tx1"/>
                </a:solidFill>
              </a:rPr>
              <a:t>Please confirm 1,000 points for each evaluation category.</a:t>
            </a:r>
          </a:p>
          <a:p>
            <a:pPr lvl="1"/>
            <a:r>
              <a:rPr lang="en-US" dirty="0">
                <a:solidFill>
                  <a:schemeClr val="tx1"/>
                </a:solidFill>
              </a:rPr>
              <a:t>Yes, 1,000 points for each evaluation category. Final scoring will be a percentage based on actual score/potential score.</a:t>
            </a:r>
          </a:p>
          <a:p>
            <a:r>
              <a:rPr lang="en-US" dirty="0">
                <a:solidFill>
                  <a:schemeClr val="tx1"/>
                </a:solidFill>
              </a:rPr>
              <a:t>Confirm 10 pages total, even if applying for multiple categories.</a:t>
            </a:r>
          </a:p>
          <a:p>
            <a:pPr lvl="1"/>
            <a:r>
              <a:rPr lang="en-US" dirty="0">
                <a:solidFill>
                  <a:schemeClr val="tx1"/>
                </a:solidFill>
              </a:rPr>
              <a:t>Yes, please stay with the 10-page limit for narrative sections, even if applying for multiple categories.</a:t>
            </a:r>
          </a:p>
          <a:p>
            <a:r>
              <a:rPr lang="en-US" dirty="0">
                <a:solidFill>
                  <a:schemeClr val="tx1"/>
                </a:solidFill>
              </a:rPr>
              <a:t>Can an entity or individual propose as a part of a team and as a single proposer for one qualification criteria?</a:t>
            </a:r>
          </a:p>
          <a:p>
            <a:pPr lvl="1"/>
            <a:r>
              <a:rPr lang="en-US" dirty="0">
                <a:solidFill>
                  <a:schemeClr val="tx1"/>
                </a:solidFill>
              </a:rPr>
              <a:t>Yes, you can propose as a team for one or more qualification criteria. </a:t>
            </a:r>
          </a:p>
          <a:p>
            <a:endParaRPr lang="en-US" dirty="0">
              <a:solidFill>
                <a:schemeClr val="tx1"/>
              </a:solidFill>
            </a:endParaRPr>
          </a:p>
        </p:txBody>
      </p:sp>
    </p:spTree>
    <p:extLst>
      <p:ext uri="{BB962C8B-B14F-4D97-AF65-F5344CB8AC3E}">
        <p14:creationId xmlns:p14="http://schemas.microsoft.com/office/powerpoint/2010/main" val="1633070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5BC44-5BDD-4ECB-8850-2EBBF99D7B5E}"/>
              </a:ext>
            </a:extLst>
          </p:cNvPr>
          <p:cNvSpPr>
            <a:spLocks noGrp="1"/>
          </p:cNvSpPr>
          <p:nvPr>
            <p:ph type="title"/>
          </p:nvPr>
        </p:nvSpPr>
        <p:spPr>
          <a:xfrm>
            <a:off x="684211" y="405783"/>
            <a:ext cx="9590319" cy="1507067"/>
          </a:xfrm>
        </p:spPr>
        <p:txBody>
          <a:bodyPr>
            <a:normAutofit/>
          </a:bodyPr>
          <a:lstStyle/>
          <a:p>
            <a:r>
              <a:rPr lang="en-US" dirty="0"/>
              <a:t>Questions and Answers</a:t>
            </a:r>
            <a:br>
              <a:rPr lang="en-US" dirty="0"/>
            </a:br>
            <a:endParaRPr lang="en-US" dirty="0"/>
          </a:p>
        </p:txBody>
      </p:sp>
      <p:sp>
        <p:nvSpPr>
          <p:cNvPr id="3" name="Content Placeholder 2">
            <a:extLst>
              <a:ext uri="{FF2B5EF4-FFF2-40B4-BE49-F238E27FC236}">
                <a16:creationId xmlns:a16="http://schemas.microsoft.com/office/drawing/2014/main" id="{C57A5E4C-DF14-4157-B0CE-DB3D8E313433}"/>
              </a:ext>
            </a:extLst>
          </p:cNvPr>
          <p:cNvSpPr>
            <a:spLocks noGrp="1"/>
          </p:cNvSpPr>
          <p:nvPr>
            <p:ph idx="1"/>
          </p:nvPr>
        </p:nvSpPr>
        <p:spPr>
          <a:xfrm>
            <a:off x="684211" y="1515519"/>
            <a:ext cx="10445064" cy="4776639"/>
          </a:xfrm>
        </p:spPr>
        <p:txBody>
          <a:bodyPr>
            <a:normAutofit/>
          </a:bodyPr>
          <a:lstStyle/>
          <a:p>
            <a:r>
              <a:rPr lang="en-US" dirty="0">
                <a:solidFill>
                  <a:schemeClr val="tx1"/>
                </a:solidFill>
              </a:rPr>
              <a:t>If the source of funding is a BOR grant, are the contractors allowed to have profit (fees) on the staff rates?</a:t>
            </a:r>
          </a:p>
          <a:p>
            <a:pPr lvl="1"/>
            <a:r>
              <a:rPr lang="en-US" dirty="0">
                <a:solidFill>
                  <a:schemeClr val="tx1"/>
                </a:solidFill>
              </a:rPr>
              <a:t>Yes, you may have a “billing rate” for staff that includes profit.</a:t>
            </a:r>
          </a:p>
          <a:p>
            <a:r>
              <a:rPr lang="en-US" dirty="0">
                <a:solidFill>
                  <a:schemeClr val="tx1"/>
                </a:solidFill>
              </a:rPr>
              <a:t>Is it your intent to hire only one contractor for each category, regardless of whether or not they are on a team?</a:t>
            </a:r>
          </a:p>
          <a:p>
            <a:pPr lvl="1"/>
            <a:r>
              <a:rPr lang="en-US" dirty="0">
                <a:solidFill>
                  <a:schemeClr val="tx1"/>
                </a:solidFill>
              </a:rPr>
              <a:t>No, will probably have multiple categories for some contractors, and that’s okay. We will review where overlap is in the submissions.</a:t>
            </a:r>
          </a:p>
          <a:p>
            <a:r>
              <a:rPr lang="en-US" dirty="0">
                <a:solidFill>
                  <a:schemeClr val="tx1"/>
                </a:solidFill>
              </a:rPr>
              <a:t>Clarification on question above: Is it ok to propose both as a part of a team and as an individual contractor?</a:t>
            </a:r>
          </a:p>
          <a:p>
            <a:pPr lvl="1"/>
            <a:r>
              <a:rPr lang="en-US" dirty="0">
                <a:solidFill>
                  <a:schemeClr val="tx1"/>
                </a:solidFill>
              </a:rPr>
              <a:t>It’s okay to propose as both part of a team and individually, but may be difficult to do, as you would be competing with your other proposal.</a:t>
            </a:r>
          </a:p>
          <a:p>
            <a:endParaRPr lang="en-US" dirty="0">
              <a:solidFill>
                <a:schemeClr val="tx1"/>
              </a:solidFill>
            </a:endParaRPr>
          </a:p>
        </p:txBody>
      </p:sp>
    </p:spTree>
    <p:extLst>
      <p:ext uri="{BB962C8B-B14F-4D97-AF65-F5344CB8AC3E}">
        <p14:creationId xmlns:p14="http://schemas.microsoft.com/office/powerpoint/2010/main" val="11445543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5BC44-5BDD-4ECB-8850-2EBBF99D7B5E}"/>
              </a:ext>
            </a:extLst>
          </p:cNvPr>
          <p:cNvSpPr>
            <a:spLocks noGrp="1"/>
          </p:cNvSpPr>
          <p:nvPr>
            <p:ph type="title"/>
          </p:nvPr>
        </p:nvSpPr>
        <p:spPr>
          <a:xfrm>
            <a:off x="684211" y="405783"/>
            <a:ext cx="9590319" cy="1507067"/>
          </a:xfrm>
        </p:spPr>
        <p:txBody>
          <a:bodyPr>
            <a:normAutofit/>
          </a:bodyPr>
          <a:lstStyle/>
          <a:p>
            <a:r>
              <a:rPr lang="en-US" dirty="0"/>
              <a:t>Questions and Answers</a:t>
            </a:r>
            <a:br>
              <a:rPr lang="en-US" dirty="0"/>
            </a:br>
            <a:endParaRPr lang="en-US" dirty="0"/>
          </a:p>
        </p:txBody>
      </p:sp>
      <p:sp>
        <p:nvSpPr>
          <p:cNvPr id="3" name="Content Placeholder 2">
            <a:extLst>
              <a:ext uri="{FF2B5EF4-FFF2-40B4-BE49-F238E27FC236}">
                <a16:creationId xmlns:a16="http://schemas.microsoft.com/office/drawing/2014/main" id="{C57A5E4C-DF14-4157-B0CE-DB3D8E313433}"/>
              </a:ext>
            </a:extLst>
          </p:cNvPr>
          <p:cNvSpPr>
            <a:spLocks noGrp="1"/>
          </p:cNvSpPr>
          <p:nvPr>
            <p:ph idx="1"/>
          </p:nvPr>
        </p:nvSpPr>
        <p:spPr>
          <a:xfrm>
            <a:off x="684211" y="1515519"/>
            <a:ext cx="10445064" cy="4776639"/>
          </a:xfrm>
        </p:spPr>
        <p:txBody>
          <a:bodyPr>
            <a:normAutofit/>
          </a:bodyPr>
          <a:lstStyle/>
          <a:p>
            <a:pPr lvl="0"/>
            <a:r>
              <a:rPr lang="en-US" dirty="0">
                <a:solidFill>
                  <a:schemeClr val="tx1"/>
                </a:solidFill>
              </a:rPr>
              <a:t>We noticed that the RFP states that the UCRC may make multiple awards, and we were hoping you could provide more information on what this might look like. For example, is the UCRC's goal is to have one contractor oversee the entire process/set of questions and then work with sub-contractors on specifics? </a:t>
            </a:r>
          </a:p>
          <a:p>
            <a:pPr lvl="1"/>
            <a:r>
              <a:rPr lang="en-US" dirty="0">
                <a:solidFill>
                  <a:schemeClr val="tx1"/>
                </a:solidFill>
              </a:rPr>
              <a:t>UCRC welcomes proposals from firms/entities that may propose to subcontract out portions of the work, if needed. There is a budget line item for “Subrecipient Contracts.” We also anticipate proposals from individual firms/entities, and “team” proposals. Please see Slide #9 for info. on coordination between multiple Contractors.</a:t>
            </a:r>
          </a:p>
          <a:p>
            <a:pPr lvl="1"/>
            <a:endParaRPr lang="en-US" dirty="0">
              <a:solidFill>
                <a:schemeClr val="tx1"/>
              </a:solidFill>
            </a:endParaRPr>
          </a:p>
          <a:p>
            <a:r>
              <a:rPr lang="en-US" dirty="0">
                <a:solidFill>
                  <a:schemeClr val="tx1"/>
                </a:solidFill>
              </a:rPr>
              <a:t>If the UCRC is considering working with multiple contractors, is the UCRC is willing to accept applications for only specific portions of the RFP?</a:t>
            </a:r>
          </a:p>
          <a:p>
            <a:pPr lvl="1"/>
            <a:r>
              <a:rPr lang="en-US" dirty="0">
                <a:solidFill>
                  <a:schemeClr val="tx1"/>
                </a:solidFill>
              </a:rPr>
              <a:t>Yes. Please see slide #9 for the four core proficiencies that we would like contractors/entities to apply for (legal, technical, economic, and outreach proficiencies), as opposed to applying for particular SOW tasks.</a:t>
            </a:r>
          </a:p>
          <a:p>
            <a:pPr lvl="1"/>
            <a:endParaRPr 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24801653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5BC44-5BDD-4ECB-8850-2EBBF99D7B5E}"/>
              </a:ext>
            </a:extLst>
          </p:cNvPr>
          <p:cNvSpPr>
            <a:spLocks noGrp="1"/>
          </p:cNvSpPr>
          <p:nvPr>
            <p:ph type="title"/>
          </p:nvPr>
        </p:nvSpPr>
        <p:spPr>
          <a:xfrm>
            <a:off x="684211" y="405783"/>
            <a:ext cx="9590319" cy="1507067"/>
          </a:xfrm>
        </p:spPr>
        <p:txBody>
          <a:bodyPr>
            <a:normAutofit/>
          </a:bodyPr>
          <a:lstStyle/>
          <a:p>
            <a:r>
              <a:rPr lang="en-US" dirty="0"/>
              <a:t>Questions and Answers</a:t>
            </a:r>
            <a:br>
              <a:rPr lang="en-US" dirty="0"/>
            </a:br>
            <a:endParaRPr lang="en-US" dirty="0"/>
          </a:p>
        </p:txBody>
      </p:sp>
      <p:sp>
        <p:nvSpPr>
          <p:cNvPr id="3" name="Content Placeholder 2">
            <a:extLst>
              <a:ext uri="{FF2B5EF4-FFF2-40B4-BE49-F238E27FC236}">
                <a16:creationId xmlns:a16="http://schemas.microsoft.com/office/drawing/2014/main" id="{C57A5E4C-DF14-4157-B0CE-DB3D8E313433}"/>
              </a:ext>
            </a:extLst>
          </p:cNvPr>
          <p:cNvSpPr>
            <a:spLocks noGrp="1"/>
          </p:cNvSpPr>
          <p:nvPr>
            <p:ph idx="1"/>
          </p:nvPr>
        </p:nvSpPr>
        <p:spPr>
          <a:xfrm>
            <a:off x="684211" y="1515519"/>
            <a:ext cx="10445064" cy="4776639"/>
          </a:xfrm>
        </p:spPr>
        <p:txBody>
          <a:bodyPr>
            <a:normAutofit/>
          </a:bodyPr>
          <a:lstStyle/>
          <a:p>
            <a:pPr lvl="0"/>
            <a:r>
              <a:rPr lang="en-US" dirty="0">
                <a:solidFill>
                  <a:schemeClr val="tx1"/>
                </a:solidFill>
              </a:rPr>
              <a:t>Does the UCRC envision demo projects fitting in to the RFP?</a:t>
            </a:r>
          </a:p>
          <a:p>
            <a:pPr lvl="1"/>
            <a:r>
              <a:rPr lang="en-US" dirty="0">
                <a:solidFill>
                  <a:schemeClr val="tx1"/>
                </a:solidFill>
              </a:rPr>
              <a:t>No. The SOW is directed toward legal, technical, economic analyses, and some outreach/stakeholder engagement activities only. It is hoped that this work would inform such a pilot or additional demonstration projects, or a wider demand management program.</a:t>
            </a:r>
          </a:p>
          <a:p>
            <a:r>
              <a:rPr lang="en-US" dirty="0">
                <a:solidFill>
                  <a:schemeClr val="tx1"/>
                </a:solidFill>
              </a:rPr>
              <a:t>Is this solicitation is targeted towards consultants or would other entities be appropriate to respond?</a:t>
            </a:r>
          </a:p>
          <a:p>
            <a:pPr lvl="1"/>
            <a:r>
              <a:rPr lang="en-US" dirty="0">
                <a:solidFill>
                  <a:schemeClr val="tx1"/>
                </a:solidFill>
              </a:rPr>
              <a:t>The UCRC is committed to a highly competitive, open procurement for this RFP and wishes to solicit proposals from any and all Offerors that have the related knowledge, skills, and experience described in the header and Scope of Work sections in the RFP. As such, we welcome proposals from different types of entities as well as private consultants.</a:t>
            </a:r>
          </a:p>
          <a:p>
            <a:pPr lvl="1"/>
            <a:endParaRPr lang="en-US" dirty="0">
              <a:solidFill>
                <a:schemeClr val="tx1"/>
              </a:solidFill>
            </a:endParaRPr>
          </a:p>
          <a:p>
            <a:pPr lvl="1"/>
            <a:endParaRPr lang="en-US" dirty="0">
              <a:solidFill>
                <a:schemeClr val="tx1"/>
              </a:solidFill>
            </a:endParaRPr>
          </a:p>
          <a:p>
            <a:endParaRPr 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206838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5BC44-5BDD-4ECB-8850-2EBBF99D7B5E}"/>
              </a:ext>
            </a:extLst>
          </p:cNvPr>
          <p:cNvSpPr>
            <a:spLocks noGrp="1"/>
          </p:cNvSpPr>
          <p:nvPr>
            <p:ph type="title"/>
          </p:nvPr>
        </p:nvSpPr>
        <p:spPr>
          <a:xfrm>
            <a:off x="684212" y="405783"/>
            <a:ext cx="8534400" cy="1507067"/>
          </a:xfrm>
        </p:spPr>
        <p:txBody>
          <a:bodyPr/>
          <a:lstStyle/>
          <a:p>
            <a:r>
              <a:rPr lang="en-US" dirty="0"/>
              <a:t>Webinar agenda</a:t>
            </a:r>
          </a:p>
        </p:txBody>
      </p:sp>
      <p:sp>
        <p:nvSpPr>
          <p:cNvPr id="3" name="Content Placeholder 2">
            <a:extLst>
              <a:ext uri="{FF2B5EF4-FFF2-40B4-BE49-F238E27FC236}">
                <a16:creationId xmlns:a16="http://schemas.microsoft.com/office/drawing/2014/main" id="{C57A5E4C-DF14-4157-B0CE-DB3D8E313433}"/>
              </a:ext>
            </a:extLst>
          </p:cNvPr>
          <p:cNvSpPr>
            <a:spLocks noGrp="1"/>
          </p:cNvSpPr>
          <p:nvPr>
            <p:ph idx="1"/>
          </p:nvPr>
        </p:nvSpPr>
        <p:spPr>
          <a:xfrm>
            <a:off x="559521" y="1721658"/>
            <a:ext cx="8534400" cy="3615267"/>
          </a:xfrm>
        </p:spPr>
        <p:txBody>
          <a:bodyPr>
            <a:normAutofit lnSpcReduction="10000"/>
          </a:bodyPr>
          <a:lstStyle/>
          <a:p>
            <a:r>
              <a:rPr lang="en-US" dirty="0">
                <a:solidFill>
                  <a:schemeClr val="tx1"/>
                </a:solidFill>
              </a:rPr>
              <a:t>Power issues at UCRC building – might have an outage.</a:t>
            </a:r>
          </a:p>
          <a:p>
            <a:r>
              <a:rPr lang="en-US" dirty="0">
                <a:solidFill>
                  <a:schemeClr val="tx1"/>
                </a:solidFill>
              </a:rPr>
              <a:t>Brief overview of the UCRC’s Demand Management Investigations Grant</a:t>
            </a:r>
          </a:p>
          <a:p>
            <a:r>
              <a:rPr lang="en-US" dirty="0">
                <a:solidFill>
                  <a:schemeClr val="tx1"/>
                </a:solidFill>
              </a:rPr>
              <a:t>Communications Protocol</a:t>
            </a:r>
          </a:p>
          <a:p>
            <a:r>
              <a:rPr lang="en-US" dirty="0">
                <a:solidFill>
                  <a:schemeClr val="tx1"/>
                </a:solidFill>
              </a:rPr>
              <a:t>Basic Qualifications Section of the RFP</a:t>
            </a:r>
          </a:p>
          <a:p>
            <a:r>
              <a:rPr lang="en-US" dirty="0">
                <a:solidFill>
                  <a:schemeClr val="tx1"/>
                </a:solidFill>
              </a:rPr>
              <a:t>Scope of Work Section of the RFP</a:t>
            </a:r>
          </a:p>
          <a:p>
            <a:r>
              <a:rPr lang="en-US" dirty="0">
                <a:solidFill>
                  <a:schemeClr val="tx1"/>
                </a:solidFill>
              </a:rPr>
              <a:t>Other RFP materials</a:t>
            </a:r>
          </a:p>
          <a:p>
            <a:r>
              <a:rPr lang="en-US" dirty="0">
                <a:solidFill>
                  <a:schemeClr val="tx1"/>
                </a:solidFill>
              </a:rPr>
              <a:t>Reminders and Suggestions</a:t>
            </a:r>
          </a:p>
          <a:p>
            <a:r>
              <a:rPr lang="en-US" dirty="0">
                <a:solidFill>
                  <a:schemeClr val="tx1"/>
                </a:solidFill>
              </a:rPr>
              <a:t>Questions and Answers</a:t>
            </a:r>
          </a:p>
        </p:txBody>
      </p:sp>
    </p:spTree>
    <p:extLst>
      <p:ext uri="{BB962C8B-B14F-4D97-AF65-F5344CB8AC3E}">
        <p14:creationId xmlns:p14="http://schemas.microsoft.com/office/powerpoint/2010/main" val="36009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5BC44-5BDD-4ECB-8850-2EBBF99D7B5E}"/>
              </a:ext>
            </a:extLst>
          </p:cNvPr>
          <p:cNvSpPr>
            <a:spLocks noGrp="1"/>
          </p:cNvSpPr>
          <p:nvPr>
            <p:ph type="title"/>
          </p:nvPr>
        </p:nvSpPr>
        <p:spPr>
          <a:xfrm>
            <a:off x="684212" y="405783"/>
            <a:ext cx="8534400" cy="1507067"/>
          </a:xfrm>
        </p:spPr>
        <p:txBody>
          <a:bodyPr/>
          <a:lstStyle/>
          <a:p>
            <a:r>
              <a:rPr lang="en-US" dirty="0"/>
              <a:t>UCRC Demand management investigations grant</a:t>
            </a:r>
          </a:p>
        </p:txBody>
      </p:sp>
      <p:sp>
        <p:nvSpPr>
          <p:cNvPr id="3" name="Content Placeholder 2">
            <a:extLst>
              <a:ext uri="{FF2B5EF4-FFF2-40B4-BE49-F238E27FC236}">
                <a16:creationId xmlns:a16="http://schemas.microsoft.com/office/drawing/2014/main" id="{C57A5E4C-DF14-4157-B0CE-DB3D8E313433}"/>
              </a:ext>
            </a:extLst>
          </p:cNvPr>
          <p:cNvSpPr>
            <a:spLocks noGrp="1"/>
          </p:cNvSpPr>
          <p:nvPr>
            <p:ph idx="1"/>
          </p:nvPr>
        </p:nvSpPr>
        <p:spPr>
          <a:xfrm>
            <a:off x="684212" y="1967350"/>
            <a:ext cx="9158057" cy="4039063"/>
          </a:xfrm>
        </p:spPr>
        <p:txBody>
          <a:bodyPr>
            <a:normAutofit/>
          </a:bodyPr>
          <a:lstStyle/>
          <a:p>
            <a:r>
              <a:rPr lang="en-US" dirty="0">
                <a:solidFill>
                  <a:schemeClr val="tx1"/>
                </a:solidFill>
              </a:rPr>
              <a:t>This grant will build on work conducted by UCRC and Reclamation with the System Conservation Pilot Program (SCPP) and the Upper Basin Drought Contingency Plan (DCP).</a:t>
            </a:r>
          </a:p>
          <a:p>
            <a:r>
              <a:rPr lang="en-US" dirty="0">
                <a:solidFill>
                  <a:schemeClr val="tx1"/>
                </a:solidFill>
              </a:rPr>
              <a:t>DCP allows for the potential creation of a Demand Management Program and for use of Demand Management Storage in CRSPA Initial Units (Lake Powell, Aspinall, Flaming Gorge, and Navajo Reservoirs).</a:t>
            </a:r>
          </a:p>
          <a:p>
            <a:r>
              <a:rPr lang="en-US" b="1" dirty="0">
                <a:solidFill>
                  <a:schemeClr val="tx1"/>
                </a:solidFill>
              </a:rPr>
              <a:t>UCRC and the Demand Management Committee (DMC)</a:t>
            </a:r>
            <a:r>
              <a:rPr lang="en-US" dirty="0">
                <a:solidFill>
                  <a:schemeClr val="tx1"/>
                </a:solidFill>
              </a:rPr>
              <a:t> (a subset of the Upper Division States’ legal and technical advisors) have an interest in investigating the feasibility of Demand Management in the Upper Basin.</a:t>
            </a:r>
          </a:p>
          <a:p>
            <a:endParaRPr 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141319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5BC44-5BDD-4ECB-8850-2EBBF99D7B5E}"/>
              </a:ext>
            </a:extLst>
          </p:cNvPr>
          <p:cNvSpPr>
            <a:spLocks noGrp="1"/>
          </p:cNvSpPr>
          <p:nvPr>
            <p:ph type="title"/>
          </p:nvPr>
        </p:nvSpPr>
        <p:spPr>
          <a:xfrm>
            <a:off x="684212" y="405783"/>
            <a:ext cx="8534400" cy="1507067"/>
          </a:xfrm>
        </p:spPr>
        <p:txBody>
          <a:bodyPr/>
          <a:lstStyle/>
          <a:p>
            <a:r>
              <a:rPr lang="en-US" dirty="0"/>
              <a:t>UCRC Demand management investigations grant</a:t>
            </a:r>
          </a:p>
        </p:txBody>
      </p:sp>
      <p:sp>
        <p:nvSpPr>
          <p:cNvPr id="3" name="Content Placeholder 2">
            <a:extLst>
              <a:ext uri="{FF2B5EF4-FFF2-40B4-BE49-F238E27FC236}">
                <a16:creationId xmlns:a16="http://schemas.microsoft.com/office/drawing/2014/main" id="{C57A5E4C-DF14-4157-B0CE-DB3D8E313433}"/>
              </a:ext>
            </a:extLst>
          </p:cNvPr>
          <p:cNvSpPr>
            <a:spLocks noGrp="1"/>
          </p:cNvSpPr>
          <p:nvPr>
            <p:ph idx="1"/>
          </p:nvPr>
        </p:nvSpPr>
        <p:spPr>
          <a:xfrm>
            <a:off x="526269" y="1605278"/>
            <a:ext cx="10305213" cy="4539367"/>
          </a:xfrm>
        </p:spPr>
        <p:txBody>
          <a:bodyPr>
            <a:normAutofit/>
          </a:bodyPr>
          <a:lstStyle/>
          <a:p>
            <a:endParaRPr lang="en-US" dirty="0">
              <a:solidFill>
                <a:schemeClr val="tx1"/>
              </a:solidFill>
            </a:endParaRPr>
          </a:p>
          <a:p>
            <a:r>
              <a:rPr lang="en-US" dirty="0">
                <a:solidFill>
                  <a:schemeClr val="tx1"/>
                </a:solidFill>
              </a:rPr>
              <a:t>RFP and the Scope of Work were developed by UCRC and the DMC members </a:t>
            </a:r>
          </a:p>
          <a:p>
            <a:pPr lvl="1"/>
            <a:r>
              <a:rPr lang="en-US" dirty="0">
                <a:solidFill>
                  <a:schemeClr val="tx1"/>
                </a:solidFill>
              </a:rPr>
              <a:t>Specific grant activities will be prioritized depending on the Contractor(s) awarded</a:t>
            </a:r>
          </a:p>
          <a:p>
            <a:pPr lvl="1"/>
            <a:r>
              <a:rPr lang="en-US" dirty="0">
                <a:solidFill>
                  <a:schemeClr val="tx1"/>
                </a:solidFill>
              </a:rPr>
              <a:t>Specific grant activities will then proceed with agreed upon work orders, etc. from the DMC through the UCRC staff to the Contractor, and vice-versa for deliverables.</a:t>
            </a:r>
          </a:p>
          <a:p>
            <a:pPr lvl="2"/>
            <a:r>
              <a:rPr lang="en-US" dirty="0">
                <a:solidFill>
                  <a:schemeClr val="tx1"/>
                </a:solidFill>
              </a:rPr>
              <a:t>In the RFP language, you’ll see “In particular, the Contractor, at the direction of the UCRC Demand Management Committee and through UCRC staff, will:…” repeated through the SOW.</a:t>
            </a:r>
          </a:p>
          <a:p>
            <a:r>
              <a:rPr lang="en-US" b="1" dirty="0">
                <a:solidFill>
                  <a:schemeClr val="tx1"/>
                </a:solidFill>
              </a:rPr>
              <a:t>Ensures that all grant activities are in sync and alignment with intrastate demand management efforts</a:t>
            </a:r>
          </a:p>
        </p:txBody>
      </p:sp>
    </p:spTree>
    <p:extLst>
      <p:ext uri="{BB962C8B-B14F-4D97-AF65-F5344CB8AC3E}">
        <p14:creationId xmlns:p14="http://schemas.microsoft.com/office/powerpoint/2010/main" val="2172827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5BC44-5BDD-4ECB-8850-2EBBF99D7B5E}"/>
              </a:ext>
            </a:extLst>
          </p:cNvPr>
          <p:cNvSpPr>
            <a:spLocks noGrp="1"/>
          </p:cNvSpPr>
          <p:nvPr>
            <p:ph type="title"/>
          </p:nvPr>
        </p:nvSpPr>
        <p:spPr>
          <a:xfrm>
            <a:off x="684212" y="405783"/>
            <a:ext cx="8534400" cy="1507067"/>
          </a:xfrm>
        </p:spPr>
        <p:txBody>
          <a:bodyPr/>
          <a:lstStyle/>
          <a:p>
            <a:r>
              <a:rPr lang="en-US" dirty="0"/>
              <a:t>UCRC Demand management investigations grant</a:t>
            </a:r>
          </a:p>
        </p:txBody>
      </p:sp>
      <p:sp>
        <p:nvSpPr>
          <p:cNvPr id="3" name="Content Placeholder 2">
            <a:extLst>
              <a:ext uri="{FF2B5EF4-FFF2-40B4-BE49-F238E27FC236}">
                <a16:creationId xmlns:a16="http://schemas.microsoft.com/office/drawing/2014/main" id="{C57A5E4C-DF14-4157-B0CE-DB3D8E313433}"/>
              </a:ext>
            </a:extLst>
          </p:cNvPr>
          <p:cNvSpPr>
            <a:spLocks noGrp="1"/>
          </p:cNvSpPr>
          <p:nvPr>
            <p:ph idx="1"/>
          </p:nvPr>
        </p:nvSpPr>
        <p:spPr>
          <a:xfrm>
            <a:off x="684212" y="1912850"/>
            <a:ext cx="10305213" cy="3132975"/>
          </a:xfrm>
        </p:spPr>
        <p:txBody>
          <a:bodyPr>
            <a:normAutofit/>
          </a:bodyPr>
          <a:lstStyle/>
          <a:p>
            <a:endParaRPr lang="en-US" dirty="0">
              <a:solidFill>
                <a:schemeClr val="tx1"/>
              </a:solidFill>
            </a:endParaRPr>
          </a:p>
          <a:p>
            <a:r>
              <a:rPr lang="en-US" dirty="0">
                <a:solidFill>
                  <a:schemeClr val="tx1"/>
                </a:solidFill>
              </a:rPr>
              <a:t>Grant period is from the award (Notice to Proceed, tentatively early spring in 2020 to Sept. 19</a:t>
            </a:r>
            <a:r>
              <a:rPr lang="en-US" baseline="30000" dirty="0">
                <a:solidFill>
                  <a:schemeClr val="tx1"/>
                </a:solidFill>
              </a:rPr>
              <a:t>th</a:t>
            </a:r>
            <a:r>
              <a:rPr lang="en-US" dirty="0">
                <a:solidFill>
                  <a:schemeClr val="tx1"/>
                </a:solidFill>
              </a:rPr>
              <a:t>, 2022 – ~2.5 years to conduct grant activities.</a:t>
            </a:r>
          </a:p>
          <a:p>
            <a:r>
              <a:rPr lang="en-US" dirty="0">
                <a:solidFill>
                  <a:schemeClr val="tx1"/>
                </a:solidFill>
              </a:rPr>
              <a:t>Reclamation has provided UCRC with the funds for these investigatory activities.</a:t>
            </a:r>
          </a:p>
          <a:p>
            <a:r>
              <a:rPr lang="en-US" dirty="0">
                <a:solidFill>
                  <a:schemeClr val="tx1"/>
                </a:solidFill>
              </a:rPr>
              <a:t>Grant is for funding of up to $800,000, which does include some costs for UCRC to administer the grant.</a:t>
            </a:r>
          </a:p>
        </p:txBody>
      </p:sp>
      <p:pic>
        <p:nvPicPr>
          <p:cNvPr id="4" name="Picture 3">
            <a:extLst>
              <a:ext uri="{FF2B5EF4-FFF2-40B4-BE49-F238E27FC236}">
                <a16:creationId xmlns:a16="http://schemas.microsoft.com/office/drawing/2014/main" id="{8676670E-4951-4494-81FB-43452932321D}"/>
              </a:ext>
            </a:extLst>
          </p:cNvPr>
          <p:cNvPicPr>
            <a:picLocks noChangeAspect="1"/>
          </p:cNvPicPr>
          <p:nvPr/>
        </p:nvPicPr>
        <p:blipFill rotWithShape="1">
          <a:blip r:embed="rId2"/>
          <a:srcRect t="21381"/>
          <a:stretch/>
        </p:blipFill>
        <p:spPr>
          <a:xfrm>
            <a:off x="1212734" y="5164969"/>
            <a:ext cx="8745914" cy="797099"/>
          </a:xfrm>
          <a:prstGeom prst="rect">
            <a:avLst/>
          </a:prstGeom>
        </p:spPr>
      </p:pic>
    </p:spTree>
    <p:extLst>
      <p:ext uri="{BB962C8B-B14F-4D97-AF65-F5344CB8AC3E}">
        <p14:creationId xmlns:p14="http://schemas.microsoft.com/office/powerpoint/2010/main" val="374664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5BC44-5BDD-4ECB-8850-2EBBF99D7B5E}"/>
              </a:ext>
            </a:extLst>
          </p:cNvPr>
          <p:cNvSpPr>
            <a:spLocks noGrp="1"/>
          </p:cNvSpPr>
          <p:nvPr>
            <p:ph type="title"/>
          </p:nvPr>
        </p:nvSpPr>
        <p:spPr>
          <a:xfrm>
            <a:off x="684212" y="405783"/>
            <a:ext cx="8534400" cy="1507067"/>
          </a:xfrm>
        </p:spPr>
        <p:txBody>
          <a:bodyPr/>
          <a:lstStyle/>
          <a:p>
            <a:r>
              <a:rPr lang="en-US" dirty="0"/>
              <a:t>Written Questions about the </a:t>
            </a:r>
            <a:r>
              <a:rPr lang="en-US" dirty="0" err="1"/>
              <a:t>rfp</a:t>
            </a:r>
            <a:r>
              <a:rPr lang="en-US" dirty="0"/>
              <a:t>…</a:t>
            </a:r>
          </a:p>
        </p:txBody>
      </p:sp>
      <p:sp>
        <p:nvSpPr>
          <p:cNvPr id="3" name="Content Placeholder 2">
            <a:extLst>
              <a:ext uri="{FF2B5EF4-FFF2-40B4-BE49-F238E27FC236}">
                <a16:creationId xmlns:a16="http://schemas.microsoft.com/office/drawing/2014/main" id="{C57A5E4C-DF14-4157-B0CE-DB3D8E313433}"/>
              </a:ext>
            </a:extLst>
          </p:cNvPr>
          <p:cNvSpPr>
            <a:spLocks noGrp="1"/>
          </p:cNvSpPr>
          <p:nvPr>
            <p:ph idx="1"/>
          </p:nvPr>
        </p:nvSpPr>
        <p:spPr>
          <a:xfrm>
            <a:off x="559521" y="1721658"/>
            <a:ext cx="3250479" cy="4654204"/>
          </a:xfrm>
        </p:spPr>
        <p:txBody>
          <a:bodyPr>
            <a:normAutofit fontScale="92500" lnSpcReduction="10000"/>
          </a:bodyPr>
          <a:lstStyle/>
          <a:p>
            <a:r>
              <a:rPr lang="en-US" b="1" dirty="0">
                <a:solidFill>
                  <a:schemeClr val="tx1"/>
                </a:solidFill>
              </a:rPr>
              <a:t>The UCRC is committed to having a competitive, open procurement process. </a:t>
            </a:r>
          </a:p>
          <a:p>
            <a:r>
              <a:rPr lang="en-US" dirty="0">
                <a:solidFill>
                  <a:schemeClr val="tx1"/>
                </a:solidFill>
              </a:rPr>
              <a:t>All interested parties must have the same set of information regarding this solicitation. </a:t>
            </a:r>
          </a:p>
          <a:p>
            <a:r>
              <a:rPr lang="en-US" dirty="0">
                <a:solidFill>
                  <a:schemeClr val="tx1"/>
                </a:solidFill>
              </a:rPr>
              <a:t>The deadline to submit written questions is 11/29/2019.</a:t>
            </a:r>
          </a:p>
          <a:p>
            <a:r>
              <a:rPr lang="en-US" dirty="0">
                <a:solidFill>
                  <a:schemeClr val="tx1"/>
                </a:solidFill>
              </a:rPr>
              <a:t>UCRC’s deadline to respond to written questions is 12/6/2019.</a:t>
            </a:r>
          </a:p>
        </p:txBody>
      </p:sp>
      <p:pic>
        <p:nvPicPr>
          <p:cNvPr id="5" name="Picture 4" descr="A screenshot of a cell phone&#10;&#10;Description automatically generated">
            <a:extLst>
              <a:ext uri="{FF2B5EF4-FFF2-40B4-BE49-F238E27FC236}">
                <a16:creationId xmlns:a16="http://schemas.microsoft.com/office/drawing/2014/main" id="{BEDE4400-AF42-4B53-AEF0-904A29BD63AD}"/>
              </a:ext>
            </a:extLst>
          </p:cNvPr>
          <p:cNvPicPr>
            <a:picLocks noChangeAspect="1"/>
          </p:cNvPicPr>
          <p:nvPr/>
        </p:nvPicPr>
        <p:blipFill>
          <a:blip r:embed="rId2"/>
          <a:stretch>
            <a:fillRect/>
          </a:stretch>
        </p:blipFill>
        <p:spPr>
          <a:xfrm>
            <a:off x="4071131" y="2139063"/>
            <a:ext cx="7859222" cy="4010585"/>
          </a:xfrm>
          <a:prstGeom prst="rect">
            <a:avLst/>
          </a:prstGeom>
        </p:spPr>
      </p:pic>
    </p:spTree>
    <p:extLst>
      <p:ext uri="{BB962C8B-B14F-4D97-AF65-F5344CB8AC3E}">
        <p14:creationId xmlns:p14="http://schemas.microsoft.com/office/powerpoint/2010/main" val="18957183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5BC44-5BDD-4ECB-8850-2EBBF99D7B5E}"/>
              </a:ext>
            </a:extLst>
          </p:cNvPr>
          <p:cNvSpPr>
            <a:spLocks noGrp="1"/>
          </p:cNvSpPr>
          <p:nvPr>
            <p:ph type="title"/>
          </p:nvPr>
        </p:nvSpPr>
        <p:spPr>
          <a:xfrm>
            <a:off x="684212" y="405783"/>
            <a:ext cx="8534400" cy="1507067"/>
          </a:xfrm>
        </p:spPr>
        <p:txBody>
          <a:bodyPr/>
          <a:lstStyle/>
          <a:p>
            <a:r>
              <a:rPr lang="en-US" dirty="0"/>
              <a:t>Your webinar questions…</a:t>
            </a:r>
          </a:p>
        </p:txBody>
      </p:sp>
      <p:sp>
        <p:nvSpPr>
          <p:cNvPr id="3" name="Content Placeholder 2">
            <a:extLst>
              <a:ext uri="{FF2B5EF4-FFF2-40B4-BE49-F238E27FC236}">
                <a16:creationId xmlns:a16="http://schemas.microsoft.com/office/drawing/2014/main" id="{C57A5E4C-DF14-4157-B0CE-DB3D8E313433}"/>
              </a:ext>
            </a:extLst>
          </p:cNvPr>
          <p:cNvSpPr>
            <a:spLocks noGrp="1"/>
          </p:cNvSpPr>
          <p:nvPr>
            <p:ph idx="1"/>
          </p:nvPr>
        </p:nvSpPr>
        <p:spPr>
          <a:xfrm>
            <a:off x="559521" y="1721658"/>
            <a:ext cx="8534400" cy="4654204"/>
          </a:xfrm>
        </p:spPr>
        <p:txBody>
          <a:bodyPr>
            <a:normAutofit lnSpcReduction="10000"/>
          </a:bodyPr>
          <a:lstStyle/>
          <a:p>
            <a:r>
              <a:rPr lang="en-US" dirty="0">
                <a:solidFill>
                  <a:schemeClr val="tx1"/>
                </a:solidFill>
              </a:rPr>
              <a:t>For this webinar, please hold your questions until the end of the presentation. Please state your name first when asking a question.</a:t>
            </a:r>
          </a:p>
          <a:p>
            <a:r>
              <a:rPr lang="en-US" dirty="0">
                <a:solidFill>
                  <a:schemeClr val="tx1"/>
                </a:solidFill>
              </a:rPr>
              <a:t>Straight-forward questions that concern RFP and procurement procedures can be answered on the call </a:t>
            </a:r>
          </a:p>
          <a:p>
            <a:r>
              <a:rPr lang="en-US" b="1" dirty="0">
                <a:solidFill>
                  <a:schemeClr val="tx1"/>
                </a:solidFill>
              </a:rPr>
              <a:t>Questions concerning an interpretation of the Scope of Work may have to be referred to the Demand Management Committee for review and responded to in writing.</a:t>
            </a:r>
          </a:p>
          <a:p>
            <a:r>
              <a:rPr lang="en-US" dirty="0">
                <a:solidFill>
                  <a:schemeClr val="tx1"/>
                </a:solidFill>
              </a:rPr>
              <a:t>All questions, both answered on the webinar and those that will be referred to the Demand Management Committee, will be compiled as RFP addenda and distributed to the POC listed on your Appendix B form.</a:t>
            </a:r>
          </a:p>
          <a:p>
            <a:r>
              <a:rPr lang="en-US" dirty="0">
                <a:solidFill>
                  <a:schemeClr val="tx1"/>
                </a:solidFill>
              </a:rPr>
              <a:t>These will also be added to the bottom of the UCRC RFP webpage as addenda.</a:t>
            </a:r>
          </a:p>
        </p:txBody>
      </p:sp>
    </p:spTree>
    <p:extLst>
      <p:ext uri="{BB962C8B-B14F-4D97-AF65-F5344CB8AC3E}">
        <p14:creationId xmlns:p14="http://schemas.microsoft.com/office/powerpoint/2010/main" val="3107063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5BC44-5BDD-4ECB-8850-2EBBF99D7B5E}"/>
              </a:ext>
            </a:extLst>
          </p:cNvPr>
          <p:cNvSpPr>
            <a:spLocks noGrp="1"/>
          </p:cNvSpPr>
          <p:nvPr>
            <p:ph type="title"/>
          </p:nvPr>
        </p:nvSpPr>
        <p:spPr>
          <a:xfrm>
            <a:off x="684211" y="405783"/>
            <a:ext cx="9590319" cy="1507067"/>
          </a:xfrm>
        </p:spPr>
        <p:txBody>
          <a:bodyPr>
            <a:normAutofit fontScale="90000"/>
          </a:bodyPr>
          <a:lstStyle/>
          <a:p>
            <a:r>
              <a:rPr lang="en-US" dirty="0"/>
              <a:t>Basic Qualifications Section of the RFP</a:t>
            </a:r>
            <a:br>
              <a:rPr lang="en-US" dirty="0"/>
            </a:br>
            <a:endParaRPr lang="en-US" dirty="0"/>
          </a:p>
        </p:txBody>
      </p:sp>
      <p:sp>
        <p:nvSpPr>
          <p:cNvPr id="3" name="Content Placeholder 2">
            <a:extLst>
              <a:ext uri="{FF2B5EF4-FFF2-40B4-BE49-F238E27FC236}">
                <a16:creationId xmlns:a16="http://schemas.microsoft.com/office/drawing/2014/main" id="{C57A5E4C-DF14-4157-B0CE-DB3D8E313433}"/>
              </a:ext>
            </a:extLst>
          </p:cNvPr>
          <p:cNvSpPr>
            <a:spLocks noGrp="1"/>
          </p:cNvSpPr>
          <p:nvPr>
            <p:ph idx="1"/>
          </p:nvPr>
        </p:nvSpPr>
        <p:spPr>
          <a:xfrm>
            <a:off x="551207" y="1380836"/>
            <a:ext cx="9365876" cy="4654204"/>
          </a:xfrm>
        </p:spPr>
        <p:txBody>
          <a:bodyPr>
            <a:normAutofit fontScale="85000" lnSpcReduction="10000"/>
          </a:bodyPr>
          <a:lstStyle/>
          <a:p>
            <a:r>
              <a:rPr lang="en-US" dirty="0">
                <a:solidFill>
                  <a:schemeClr val="tx1"/>
                </a:solidFill>
              </a:rPr>
              <a:t>“Professional engineers and/or attorneys shall be licensed in one of the [Upper Division – NM, UT, WY, CO] States and shall indicate areas of discipline or emphasis.”</a:t>
            </a:r>
          </a:p>
          <a:p>
            <a:r>
              <a:rPr lang="en-US" b="1" dirty="0">
                <a:solidFill>
                  <a:schemeClr val="tx1"/>
                </a:solidFill>
              </a:rPr>
              <a:t>1) Legal Analyses</a:t>
            </a:r>
            <a:r>
              <a:rPr lang="en-US" dirty="0">
                <a:solidFill>
                  <a:schemeClr val="tx1"/>
                </a:solidFill>
              </a:rPr>
              <a:t>: Western water law research and analysis</a:t>
            </a:r>
          </a:p>
          <a:p>
            <a:r>
              <a:rPr lang="en-US" b="1" dirty="0">
                <a:solidFill>
                  <a:schemeClr val="tx1"/>
                </a:solidFill>
              </a:rPr>
              <a:t>2) Technical Analyses</a:t>
            </a:r>
            <a:r>
              <a:rPr lang="en-US" dirty="0">
                <a:solidFill>
                  <a:schemeClr val="tx1"/>
                </a:solidFill>
              </a:rPr>
              <a:t>: </a:t>
            </a:r>
          </a:p>
          <a:p>
            <a:pPr lvl="1"/>
            <a:r>
              <a:rPr lang="en-US" dirty="0">
                <a:solidFill>
                  <a:schemeClr val="tx1"/>
                </a:solidFill>
              </a:rPr>
              <a:t>Water resource hydrology, reservoir storage, and river/streamflow routing and modeling, </a:t>
            </a:r>
          </a:p>
          <a:p>
            <a:pPr lvl="1"/>
            <a:r>
              <a:rPr lang="en-US" dirty="0">
                <a:solidFill>
                  <a:schemeClr val="tx1"/>
                </a:solidFill>
              </a:rPr>
              <a:t>Consumptive water use monitoring, estimation, verification and accounting techniques, and </a:t>
            </a:r>
          </a:p>
          <a:p>
            <a:pPr lvl="1"/>
            <a:r>
              <a:rPr lang="en-US" dirty="0">
                <a:solidFill>
                  <a:schemeClr val="tx1"/>
                </a:solidFill>
              </a:rPr>
              <a:t>Water banking, accounting, monitoring, and conveyance principles and methods</a:t>
            </a:r>
          </a:p>
          <a:p>
            <a:r>
              <a:rPr lang="en-US" b="1" dirty="0">
                <a:solidFill>
                  <a:schemeClr val="tx1"/>
                </a:solidFill>
              </a:rPr>
              <a:t>3) Economic Analyses</a:t>
            </a:r>
            <a:r>
              <a:rPr lang="en-US" dirty="0">
                <a:solidFill>
                  <a:schemeClr val="tx1"/>
                </a:solidFill>
              </a:rPr>
              <a:t>: Water markets and cost effectiveness of demand management (review Task 3 items below), administrative costs, socioeconomic and community impacts of demand management, long-term funding for demand management </a:t>
            </a:r>
          </a:p>
          <a:p>
            <a:r>
              <a:rPr lang="en-US" b="1" dirty="0">
                <a:solidFill>
                  <a:schemeClr val="tx1"/>
                </a:solidFill>
              </a:rPr>
              <a:t>4) Stakeholder Facilitation and Outreach</a:t>
            </a:r>
            <a:r>
              <a:rPr lang="en-US" dirty="0">
                <a:solidFill>
                  <a:schemeClr val="tx1"/>
                </a:solidFill>
              </a:rPr>
              <a:t>: Ability to convene, facilitate, and coordinate discussion sessions and outreach with key stakeholders in each state or all states, the State advisors, and UCRC staff</a:t>
            </a:r>
          </a:p>
        </p:txBody>
      </p:sp>
    </p:spTree>
    <p:extLst>
      <p:ext uri="{BB962C8B-B14F-4D97-AF65-F5344CB8AC3E}">
        <p14:creationId xmlns:p14="http://schemas.microsoft.com/office/powerpoint/2010/main" val="1047984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5BC44-5BDD-4ECB-8850-2EBBF99D7B5E}"/>
              </a:ext>
            </a:extLst>
          </p:cNvPr>
          <p:cNvSpPr>
            <a:spLocks noGrp="1"/>
          </p:cNvSpPr>
          <p:nvPr>
            <p:ph type="title"/>
          </p:nvPr>
        </p:nvSpPr>
        <p:spPr>
          <a:xfrm>
            <a:off x="675898" y="405783"/>
            <a:ext cx="9590319" cy="1507067"/>
          </a:xfrm>
        </p:spPr>
        <p:txBody>
          <a:bodyPr>
            <a:normAutofit fontScale="90000"/>
          </a:bodyPr>
          <a:lstStyle/>
          <a:p>
            <a:r>
              <a:rPr lang="en-US" dirty="0"/>
              <a:t>Basic Qualifications Section of the RFP</a:t>
            </a:r>
            <a:br>
              <a:rPr lang="en-US" dirty="0"/>
            </a:br>
            <a:endParaRPr lang="en-US" dirty="0"/>
          </a:p>
        </p:txBody>
      </p:sp>
      <p:sp>
        <p:nvSpPr>
          <p:cNvPr id="3" name="Content Placeholder 2">
            <a:extLst>
              <a:ext uri="{FF2B5EF4-FFF2-40B4-BE49-F238E27FC236}">
                <a16:creationId xmlns:a16="http://schemas.microsoft.com/office/drawing/2014/main" id="{C57A5E4C-DF14-4157-B0CE-DB3D8E313433}"/>
              </a:ext>
            </a:extLst>
          </p:cNvPr>
          <p:cNvSpPr>
            <a:spLocks noGrp="1"/>
          </p:cNvSpPr>
          <p:nvPr>
            <p:ph idx="1"/>
          </p:nvPr>
        </p:nvSpPr>
        <p:spPr>
          <a:xfrm>
            <a:off x="551207" y="1380836"/>
            <a:ext cx="9972860" cy="4654204"/>
          </a:xfrm>
        </p:spPr>
        <p:txBody>
          <a:bodyPr>
            <a:normAutofit fontScale="85000" lnSpcReduction="10000"/>
          </a:bodyPr>
          <a:lstStyle/>
          <a:p>
            <a:r>
              <a:rPr lang="en-US" b="1" dirty="0">
                <a:solidFill>
                  <a:schemeClr val="tx1"/>
                </a:solidFill>
              </a:rPr>
              <a:t>For this RFP, we have FOUR Core Proficiencies: Legal, Technical, Economic Analyses, and Stakeholder Facilitation and Outreach – </a:t>
            </a:r>
            <a:r>
              <a:rPr lang="en-US" dirty="0">
                <a:solidFill>
                  <a:schemeClr val="tx1"/>
                </a:solidFill>
              </a:rPr>
              <a:t>A single Offeror may indicate their interest in one or more of these categories. </a:t>
            </a:r>
          </a:p>
          <a:p>
            <a:r>
              <a:rPr lang="en-US" b="1" dirty="0">
                <a:solidFill>
                  <a:schemeClr val="tx1"/>
                </a:solidFill>
              </a:rPr>
              <a:t>“</a:t>
            </a:r>
            <a:r>
              <a:rPr lang="en-US" dirty="0">
                <a:solidFill>
                  <a:schemeClr val="tx1"/>
                </a:solidFill>
              </a:rPr>
              <a:t>Offerors must state in their cover letter and proposal which set of the above qualifications (one or more) they would like to be considered under for this procurement. Offerors shall include in their proposal a separate estimated budget for expected costs over the project period for any or all categories listed above for which they would like to be considered using the budget form provided in Appendix A”</a:t>
            </a:r>
          </a:p>
          <a:p>
            <a:pPr lvl="1"/>
            <a:r>
              <a:rPr lang="en-US" dirty="0">
                <a:solidFill>
                  <a:schemeClr val="tx1"/>
                </a:solidFill>
              </a:rPr>
              <a:t>Enables comparison of “apples to apples” for entities that apply to do one or a subset of the categories listed above.</a:t>
            </a:r>
          </a:p>
          <a:p>
            <a:r>
              <a:rPr lang="en-US" dirty="0">
                <a:solidFill>
                  <a:schemeClr val="tx1"/>
                </a:solidFill>
              </a:rPr>
              <a:t>Another configuration is for one proposal to be submitted by a “team” of multiple organizations (multiple Offerors, with one proposal covering multiple proficiencies).</a:t>
            </a:r>
          </a:p>
          <a:p>
            <a:r>
              <a:rPr lang="en-US" dirty="0">
                <a:solidFill>
                  <a:schemeClr val="tx1"/>
                </a:solidFill>
              </a:rPr>
              <a:t>“A multiple source award may be made when awards to two or more Offerors are necessary to meet adequate delivery of services. If two or more awards are made, some coordination, overseen and conducted by UCRC staff and/or the Demand Management Committee, may be necessary and should be acceptable to the Offerors.”</a:t>
            </a:r>
          </a:p>
        </p:txBody>
      </p:sp>
    </p:spTree>
    <p:extLst>
      <p:ext uri="{BB962C8B-B14F-4D97-AF65-F5344CB8AC3E}">
        <p14:creationId xmlns:p14="http://schemas.microsoft.com/office/powerpoint/2010/main" val="3032812149"/>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1071</TotalTime>
  <Words>2063</Words>
  <Application>Microsoft Office PowerPoint</Application>
  <PresentationFormat>Widescreen</PresentationFormat>
  <Paragraphs>108</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Century Gothic</vt:lpstr>
      <vt:lpstr>Wingdings 3</vt:lpstr>
      <vt:lpstr>Slice</vt:lpstr>
      <vt:lpstr>UCRC demand management investigations Request  for proposal s (RFP)</vt:lpstr>
      <vt:lpstr>Webinar agenda</vt:lpstr>
      <vt:lpstr>UCRC Demand management investigations grant</vt:lpstr>
      <vt:lpstr>UCRC Demand management investigations grant</vt:lpstr>
      <vt:lpstr>UCRC Demand management investigations grant</vt:lpstr>
      <vt:lpstr>Written Questions about the rfp…</vt:lpstr>
      <vt:lpstr>Your webinar questions…</vt:lpstr>
      <vt:lpstr>Basic Qualifications Section of the RFP </vt:lpstr>
      <vt:lpstr>Basic Qualifications Section of the RFP </vt:lpstr>
      <vt:lpstr>Basic Qualifications Section of the RFP </vt:lpstr>
      <vt:lpstr>Scope of work/RFP Walkthrough </vt:lpstr>
      <vt:lpstr>Reminders and suggestions </vt:lpstr>
      <vt:lpstr>Questions and Answers </vt:lpstr>
      <vt:lpstr>Questions and Answers </vt:lpstr>
      <vt:lpstr>Questions and Answers </vt:lpstr>
      <vt:lpstr>Questions and Answers </vt:lpstr>
      <vt:lpstr>Questions and Answers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UCRC demand management investigations Request for proposal </dc:title>
  <dc:creator>Sara Larsen</dc:creator>
  <cp:lastModifiedBy>Sara Larsen</cp:lastModifiedBy>
  <cp:revision>41</cp:revision>
  <dcterms:created xsi:type="dcterms:W3CDTF">2019-11-18T21:53:40Z</dcterms:created>
  <dcterms:modified xsi:type="dcterms:W3CDTF">2019-11-26T23:19:56Z</dcterms:modified>
</cp:coreProperties>
</file>